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7" r:id="rId4"/>
    <p:sldId id="258" r:id="rId5"/>
    <p:sldId id="260" r:id="rId6"/>
    <p:sldId id="261" r:id="rId7"/>
    <p:sldId id="288" r:id="rId8"/>
    <p:sldId id="262" r:id="rId9"/>
    <p:sldId id="292" r:id="rId10"/>
    <p:sldId id="263" r:id="rId11"/>
    <p:sldId id="264" r:id="rId12"/>
    <p:sldId id="265" r:id="rId13"/>
    <p:sldId id="293" r:id="rId14"/>
    <p:sldId id="302" r:id="rId15"/>
    <p:sldId id="303" r:id="rId16"/>
    <p:sldId id="304" r:id="rId17"/>
    <p:sldId id="305" r:id="rId18"/>
    <p:sldId id="306" r:id="rId19"/>
    <p:sldId id="308" r:id="rId20"/>
    <p:sldId id="266" r:id="rId21"/>
    <p:sldId id="267" r:id="rId22"/>
    <p:sldId id="268" r:id="rId23"/>
    <p:sldId id="269" r:id="rId24"/>
    <p:sldId id="270" r:id="rId25"/>
    <p:sldId id="273" r:id="rId26"/>
    <p:sldId id="285" r:id="rId27"/>
    <p:sldId id="271" r:id="rId28"/>
    <p:sldId id="272" r:id="rId29"/>
    <p:sldId id="274" r:id="rId30"/>
    <p:sldId id="275" r:id="rId31"/>
    <p:sldId id="286" r:id="rId32"/>
    <p:sldId id="279" r:id="rId33"/>
    <p:sldId id="280" r:id="rId34"/>
    <p:sldId id="282" r:id="rId35"/>
    <p:sldId id="317" r:id="rId36"/>
    <p:sldId id="318" r:id="rId37"/>
    <p:sldId id="316" r:id="rId38"/>
    <p:sldId id="283" r:id="rId39"/>
    <p:sldId id="284" r:id="rId40"/>
  </p:sldIdLst>
  <p:sldSz cx="12192000" cy="6858000"/>
  <p:notesSz cx="6858000" cy="9144000"/>
  <p:defaultTextStyle>
    <a:defPPr>
      <a:defRPr lang="en-US"/>
    </a:defPPr>
    <a:lvl1pPr marL="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5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y Lamidieu" initials="EL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03" autoAdjust="0"/>
    <p:restoredTop sz="89496" autoAdjust="0"/>
  </p:normalViewPr>
  <p:slideViewPr>
    <p:cSldViewPr snapToGrid="0">
      <p:cViewPr>
        <p:scale>
          <a:sx n="110" d="100"/>
          <a:sy n="110" d="100"/>
        </p:scale>
        <p:origin x="-160" y="-8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14EF5-E2AB-412D-B902-C7245DDB85AB}" type="doc">
      <dgm:prSet loTypeId="urn:microsoft.com/office/officeart/2005/8/layout/hProcess3" loCatId="process" qsTypeId="urn:microsoft.com/office/officeart/2005/8/quickstyle/simple3" qsCatId="simple" csTypeId="urn:microsoft.com/office/officeart/2005/8/colors/colorful4" csCatId="colorful" phldr="1"/>
      <dgm:spPr/>
    </dgm:pt>
    <dgm:pt modelId="{CCDF4385-DC74-4306-9735-9A87CC0E73F7}">
      <dgm:prSet phldrT="[Text]"/>
      <dgm:spPr/>
      <dgm:t>
        <a:bodyPr/>
        <a:lstStyle/>
        <a:p>
          <a:r>
            <a:rPr lang="en-US" dirty="0" err="1" smtClean="0">
              <a:latin typeface="Verdana"/>
              <a:ea typeface="Verdana" panose="020B0604030504040204" pitchFamily="34" charset="0"/>
              <a:cs typeface="Verdana"/>
            </a:rPr>
            <a:t>Haben</a:t>
          </a:r>
          <a:r>
            <a:rPr lang="en-US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dirty="0" err="1" smtClean="0">
              <a:latin typeface="Verdana"/>
              <a:ea typeface="Verdana" panose="020B0604030504040204" pitchFamily="34" charset="0"/>
              <a:cs typeface="Verdana"/>
            </a:rPr>
            <a:t>Sie</a:t>
          </a:r>
          <a:r>
            <a:rPr lang="en-US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dirty="0" err="1" smtClean="0">
              <a:latin typeface="Verdana"/>
              <a:ea typeface="Verdana" panose="020B0604030504040204" pitchFamily="34" charset="0"/>
              <a:cs typeface="Verdana"/>
            </a:rPr>
            <a:t>heute</a:t>
          </a:r>
          <a:r>
            <a:rPr lang="en-US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dirty="0" err="1" smtClean="0">
              <a:latin typeface="Verdana"/>
              <a:ea typeface="Verdana" panose="020B0604030504040204" pitchFamily="34" charset="0"/>
              <a:cs typeface="Verdana"/>
            </a:rPr>
            <a:t>schon</a:t>
          </a:r>
          <a:r>
            <a:rPr lang="en-US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dirty="0" err="1" smtClean="0">
              <a:latin typeface="Verdana"/>
              <a:ea typeface="Verdana" panose="020B0604030504040204" pitchFamily="34" charset="0"/>
              <a:cs typeface="Verdana"/>
            </a:rPr>
            <a:t>Ihren</a:t>
          </a:r>
          <a:r>
            <a:rPr lang="en-US" dirty="0" smtClean="0">
              <a:latin typeface="Verdana"/>
              <a:ea typeface="Verdana" panose="020B0604030504040204" pitchFamily="34" charset="0"/>
              <a:cs typeface="Verdana"/>
            </a:rPr>
            <a:t> „Shake“ </a:t>
          </a:r>
          <a:r>
            <a:rPr lang="en-US" dirty="0" err="1" smtClean="0">
              <a:latin typeface="Verdana"/>
              <a:ea typeface="Verdana" panose="020B0604030504040204" pitchFamily="34" charset="0"/>
              <a:cs typeface="Verdana"/>
            </a:rPr>
            <a:t>getrunken</a:t>
          </a:r>
          <a:r>
            <a:rPr lang="en-US" dirty="0" smtClean="0">
              <a:latin typeface="Verdana"/>
              <a:ea typeface="Verdana" panose="020B0604030504040204" pitchFamily="34" charset="0"/>
              <a:cs typeface="Verdana"/>
            </a:rPr>
            <a:t>?</a:t>
          </a:r>
          <a:endParaRPr lang="en-GB" dirty="0">
            <a:latin typeface="Verdana"/>
            <a:cs typeface="Verdana"/>
          </a:endParaRPr>
        </a:p>
      </dgm:t>
    </dgm:pt>
    <dgm:pt modelId="{DD6889B9-940D-42F2-808B-07403D18CAD0}" type="parTrans" cxnId="{3394211B-F390-43D8-8D7B-A8DF264DE0BF}">
      <dgm:prSet/>
      <dgm:spPr/>
      <dgm:t>
        <a:bodyPr/>
        <a:lstStyle/>
        <a:p>
          <a:endParaRPr lang="en-GB"/>
        </a:p>
      </dgm:t>
    </dgm:pt>
    <dgm:pt modelId="{89E7C0B3-C484-4A3D-84C4-2C771BB3B9E5}" type="sibTrans" cxnId="{3394211B-F390-43D8-8D7B-A8DF264DE0BF}">
      <dgm:prSet/>
      <dgm:spPr/>
      <dgm:t>
        <a:bodyPr/>
        <a:lstStyle/>
        <a:p>
          <a:endParaRPr lang="en-GB"/>
        </a:p>
      </dgm:t>
    </dgm:pt>
    <dgm:pt modelId="{2392939A-EE8B-4FAF-956D-B8C408BE11B6}">
      <dgm:prSet phldrT="[Text]"/>
      <dgm:spPr/>
      <dgm:t>
        <a:bodyPr/>
        <a:lstStyle/>
        <a:p>
          <a:r>
            <a:rPr lang="en-US" dirty="0" err="1" smtClean="0">
              <a:latin typeface="Verdana"/>
              <a:ea typeface="Verdana" panose="020B0604030504040204" pitchFamily="34" charset="0"/>
              <a:cs typeface="Verdana"/>
            </a:rPr>
            <a:t>Nehmen</a:t>
          </a:r>
          <a:r>
            <a:rPr lang="en-US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dirty="0" err="1" smtClean="0">
              <a:latin typeface="Verdana"/>
              <a:ea typeface="Verdana" panose="020B0604030504040204" pitchFamily="34" charset="0"/>
              <a:cs typeface="Verdana"/>
            </a:rPr>
            <a:t>Sie</a:t>
          </a:r>
          <a:r>
            <a:rPr lang="en-US" dirty="0" smtClean="0">
              <a:latin typeface="Verdana"/>
              <a:ea typeface="Verdana" panose="020B0604030504040204" pitchFamily="34" charset="0"/>
              <a:cs typeface="Verdana"/>
            </a:rPr>
            <a:t> die Shakes </a:t>
          </a:r>
          <a:r>
            <a:rPr lang="en-US" dirty="0" err="1" smtClean="0">
              <a:latin typeface="Verdana"/>
              <a:ea typeface="Verdana" panose="020B0604030504040204" pitchFamily="34" charset="0"/>
              <a:cs typeface="Verdana"/>
            </a:rPr>
            <a:t>regelmäßig</a:t>
          </a:r>
          <a:r>
            <a:rPr lang="en-US" dirty="0" smtClean="0">
              <a:latin typeface="Verdana"/>
              <a:ea typeface="Verdana" panose="020B0604030504040204" pitchFamily="34" charset="0"/>
              <a:cs typeface="Verdana"/>
            </a:rPr>
            <a:t>?</a:t>
          </a:r>
          <a:endParaRPr lang="en-GB" dirty="0">
            <a:latin typeface="Verdana"/>
            <a:cs typeface="Verdana"/>
          </a:endParaRPr>
        </a:p>
      </dgm:t>
    </dgm:pt>
    <dgm:pt modelId="{F3481A35-B057-476A-B9CE-06C3919D771D}" type="parTrans" cxnId="{2C831773-9DB8-4843-81DA-4A31015E1932}">
      <dgm:prSet/>
      <dgm:spPr/>
      <dgm:t>
        <a:bodyPr/>
        <a:lstStyle/>
        <a:p>
          <a:endParaRPr lang="en-GB"/>
        </a:p>
      </dgm:t>
    </dgm:pt>
    <dgm:pt modelId="{0C95D498-925C-4C13-9DDE-F7C0DEA497EC}" type="sibTrans" cxnId="{2C831773-9DB8-4843-81DA-4A31015E1932}">
      <dgm:prSet/>
      <dgm:spPr/>
      <dgm:t>
        <a:bodyPr/>
        <a:lstStyle/>
        <a:p>
          <a:endParaRPr lang="en-GB"/>
        </a:p>
      </dgm:t>
    </dgm:pt>
    <dgm:pt modelId="{48462387-013E-4DA3-8DE3-C19D2CF21B60}">
      <dgm:prSet phldrT="[Text]"/>
      <dgm:spPr/>
      <dgm:t>
        <a:bodyPr/>
        <a:lstStyle/>
        <a:p>
          <a:r>
            <a:rPr lang="en-US" dirty="0" err="1" smtClean="0">
              <a:latin typeface="Verdana"/>
              <a:ea typeface="Verdana" panose="020B0604030504040204" pitchFamily="34" charset="0"/>
              <a:cs typeface="Verdana"/>
            </a:rPr>
            <a:t>Wie</a:t>
          </a:r>
          <a:r>
            <a:rPr lang="en-US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dirty="0" err="1" smtClean="0">
              <a:latin typeface="Verdana"/>
              <a:ea typeface="Verdana" panose="020B0604030504040204" pitchFamily="34" charset="0"/>
              <a:cs typeface="Verdana"/>
            </a:rPr>
            <a:t>fühlen</a:t>
          </a:r>
          <a:r>
            <a:rPr lang="en-US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dirty="0" err="1" smtClean="0">
              <a:latin typeface="Verdana"/>
              <a:ea typeface="Verdana" panose="020B0604030504040204" pitchFamily="34" charset="0"/>
              <a:cs typeface="Verdana"/>
            </a:rPr>
            <a:t>Sie</a:t>
          </a:r>
          <a:r>
            <a:rPr lang="en-US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dirty="0" err="1" smtClean="0">
              <a:latin typeface="Verdana"/>
              <a:ea typeface="Verdana" panose="020B0604030504040204" pitchFamily="34" charset="0"/>
              <a:cs typeface="Verdana"/>
            </a:rPr>
            <a:t>sich</a:t>
          </a:r>
          <a:r>
            <a:rPr lang="en-US" dirty="0" smtClean="0">
              <a:latin typeface="Verdana"/>
              <a:ea typeface="Verdana" panose="020B0604030504040204" pitchFamily="34" charset="0"/>
              <a:cs typeface="Verdana"/>
            </a:rPr>
            <a:t>?</a:t>
          </a:r>
          <a:endParaRPr lang="en-GB" dirty="0">
            <a:latin typeface="Verdana"/>
            <a:cs typeface="Verdana"/>
          </a:endParaRPr>
        </a:p>
      </dgm:t>
    </dgm:pt>
    <dgm:pt modelId="{905E544A-14FD-49CA-A7E9-93D44B64112B}" type="parTrans" cxnId="{6E7FF90C-871D-4CFD-B34C-E28F6824EB75}">
      <dgm:prSet/>
      <dgm:spPr/>
      <dgm:t>
        <a:bodyPr/>
        <a:lstStyle/>
        <a:p>
          <a:endParaRPr lang="en-GB"/>
        </a:p>
      </dgm:t>
    </dgm:pt>
    <dgm:pt modelId="{02549E89-75EC-4BA5-B230-ECAB9EF40F39}" type="sibTrans" cxnId="{6E7FF90C-871D-4CFD-B34C-E28F6824EB75}">
      <dgm:prSet/>
      <dgm:spPr/>
      <dgm:t>
        <a:bodyPr/>
        <a:lstStyle/>
        <a:p>
          <a:endParaRPr lang="en-GB"/>
        </a:p>
      </dgm:t>
    </dgm:pt>
    <dgm:pt modelId="{E3D102B4-73CA-4E46-814A-5D3019957835}" type="pres">
      <dgm:prSet presAssocID="{6B214EF5-E2AB-412D-B902-C7245DDB85AB}" presName="Name0" presStyleCnt="0">
        <dgm:presLayoutVars>
          <dgm:dir/>
          <dgm:animLvl val="lvl"/>
          <dgm:resizeHandles val="exact"/>
        </dgm:presLayoutVars>
      </dgm:prSet>
      <dgm:spPr/>
    </dgm:pt>
    <dgm:pt modelId="{CCD89150-1611-48E7-8FAA-8E9C228AF9D9}" type="pres">
      <dgm:prSet presAssocID="{6B214EF5-E2AB-412D-B902-C7245DDB85AB}" presName="dummy" presStyleCnt="0"/>
      <dgm:spPr/>
    </dgm:pt>
    <dgm:pt modelId="{2141AA5B-7512-461B-BD35-C7802A1C5C0D}" type="pres">
      <dgm:prSet presAssocID="{6B214EF5-E2AB-412D-B902-C7245DDB85AB}" presName="linH" presStyleCnt="0"/>
      <dgm:spPr/>
    </dgm:pt>
    <dgm:pt modelId="{D87E779A-7E43-4772-B96B-62B52CB70F3B}" type="pres">
      <dgm:prSet presAssocID="{6B214EF5-E2AB-412D-B902-C7245DDB85AB}" presName="padding1" presStyleCnt="0"/>
      <dgm:spPr/>
    </dgm:pt>
    <dgm:pt modelId="{79637249-1AC0-46F8-80F4-48DC6FE8A705}" type="pres">
      <dgm:prSet presAssocID="{CCDF4385-DC74-4306-9735-9A87CC0E73F7}" presName="linV" presStyleCnt="0"/>
      <dgm:spPr/>
    </dgm:pt>
    <dgm:pt modelId="{B6DB33E2-E780-4D4D-8C00-4685F62FFEA9}" type="pres">
      <dgm:prSet presAssocID="{CCDF4385-DC74-4306-9735-9A87CC0E73F7}" presName="spVertical1" presStyleCnt="0"/>
      <dgm:spPr/>
    </dgm:pt>
    <dgm:pt modelId="{71E85A5F-141F-4039-984C-0324DC03137B}" type="pres">
      <dgm:prSet presAssocID="{CCDF4385-DC74-4306-9735-9A87CC0E73F7}" presName="parTx" presStyleLbl="revTx" presStyleIdx="0" presStyleCnt="3" custScaleX="136339" custLinFactNeighborX="-10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602CE1-B6EF-424D-B539-7DE0ACC50C85}" type="pres">
      <dgm:prSet presAssocID="{CCDF4385-DC74-4306-9735-9A87CC0E73F7}" presName="spVertical2" presStyleCnt="0"/>
      <dgm:spPr/>
    </dgm:pt>
    <dgm:pt modelId="{8A0B5F98-D6A8-4987-8738-B5033750560D}" type="pres">
      <dgm:prSet presAssocID="{CCDF4385-DC74-4306-9735-9A87CC0E73F7}" presName="spVertical3" presStyleCnt="0"/>
      <dgm:spPr/>
    </dgm:pt>
    <dgm:pt modelId="{FDD4834A-896B-4E31-B566-A061E52A73D5}" type="pres">
      <dgm:prSet presAssocID="{89E7C0B3-C484-4A3D-84C4-2C771BB3B9E5}" presName="space" presStyleCnt="0"/>
      <dgm:spPr/>
    </dgm:pt>
    <dgm:pt modelId="{5100FC39-FEF0-4BD0-A7DE-D124F6218075}" type="pres">
      <dgm:prSet presAssocID="{2392939A-EE8B-4FAF-956D-B8C408BE11B6}" presName="linV" presStyleCnt="0"/>
      <dgm:spPr/>
    </dgm:pt>
    <dgm:pt modelId="{AC30F2D4-9DD0-475B-AA4C-85A117B4872D}" type="pres">
      <dgm:prSet presAssocID="{2392939A-EE8B-4FAF-956D-B8C408BE11B6}" presName="spVertical1" presStyleCnt="0"/>
      <dgm:spPr/>
    </dgm:pt>
    <dgm:pt modelId="{059B28E6-E771-403A-93A1-C447809C58DC}" type="pres">
      <dgm:prSet presAssocID="{2392939A-EE8B-4FAF-956D-B8C408BE11B6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B62C95-CC2A-49D5-9FB6-F4220AE98134}" type="pres">
      <dgm:prSet presAssocID="{2392939A-EE8B-4FAF-956D-B8C408BE11B6}" presName="spVertical2" presStyleCnt="0"/>
      <dgm:spPr/>
    </dgm:pt>
    <dgm:pt modelId="{BD40A24C-DA03-4524-95C3-C879E08959F2}" type="pres">
      <dgm:prSet presAssocID="{2392939A-EE8B-4FAF-956D-B8C408BE11B6}" presName="spVertical3" presStyleCnt="0"/>
      <dgm:spPr/>
    </dgm:pt>
    <dgm:pt modelId="{672D3DC4-1393-4A9D-BA08-61E8090823D0}" type="pres">
      <dgm:prSet presAssocID="{0C95D498-925C-4C13-9DDE-F7C0DEA497EC}" presName="space" presStyleCnt="0"/>
      <dgm:spPr/>
    </dgm:pt>
    <dgm:pt modelId="{A7252653-AB15-4EF1-8603-225BD6C74E92}" type="pres">
      <dgm:prSet presAssocID="{48462387-013E-4DA3-8DE3-C19D2CF21B60}" presName="linV" presStyleCnt="0"/>
      <dgm:spPr/>
    </dgm:pt>
    <dgm:pt modelId="{4027B3F1-A096-4CA5-A13B-441767D29E5E}" type="pres">
      <dgm:prSet presAssocID="{48462387-013E-4DA3-8DE3-C19D2CF21B60}" presName="spVertical1" presStyleCnt="0"/>
      <dgm:spPr/>
    </dgm:pt>
    <dgm:pt modelId="{7A65B4CA-76D8-4C95-BBD9-B70D7DDAF698}" type="pres">
      <dgm:prSet presAssocID="{48462387-013E-4DA3-8DE3-C19D2CF21B60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A6E96F-F8E3-4992-94AD-F0365A650E67}" type="pres">
      <dgm:prSet presAssocID="{48462387-013E-4DA3-8DE3-C19D2CF21B60}" presName="spVertical2" presStyleCnt="0"/>
      <dgm:spPr/>
    </dgm:pt>
    <dgm:pt modelId="{1F59F509-AE2A-4155-85CD-9575040F6E2D}" type="pres">
      <dgm:prSet presAssocID="{48462387-013E-4DA3-8DE3-C19D2CF21B60}" presName="spVertical3" presStyleCnt="0"/>
      <dgm:spPr/>
    </dgm:pt>
    <dgm:pt modelId="{75C6C029-F5E9-4C46-9DCE-C88B0DE04F48}" type="pres">
      <dgm:prSet presAssocID="{6B214EF5-E2AB-412D-B902-C7245DDB85AB}" presName="padding2" presStyleCnt="0"/>
      <dgm:spPr/>
    </dgm:pt>
    <dgm:pt modelId="{698DA0D2-C544-4ED4-85D7-ACB9A2FC704C}" type="pres">
      <dgm:prSet presAssocID="{6B214EF5-E2AB-412D-B902-C7245DDB85AB}" presName="negArrow" presStyleCnt="0"/>
      <dgm:spPr/>
    </dgm:pt>
    <dgm:pt modelId="{DA400EFA-8BD2-482E-B87D-8AAE148A725C}" type="pres">
      <dgm:prSet presAssocID="{6B214EF5-E2AB-412D-B902-C7245DDB85AB}" presName="backgroundArrow" presStyleLbl="node1" presStyleIdx="0" presStyleCnt="1" custLinFactNeighborY="-6110"/>
      <dgm:spPr/>
    </dgm:pt>
  </dgm:ptLst>
  <dgm:cxnLst>
    <dgm:cxn modelId="{15B1C418-388C-4F16-9D95-41667E8A2D7C}" type="presOf" srcId="{48462387-013E-4DA3-8DE3-C19D2CF21B60}" destId="{7A65B4CA-76D8-4C95-BBD9-B70D7DDAF698}" srcOrd="0" destOrd="0" presId="urn:microsoft.com/office/officeart/2005/8/layout/hProcess3"/>
    <dgm:cxn modelId="{6E7FF90C-871D-4CFD-B34C-E28F6824EB75}" srcId="{6B214EF5-E2AB-412D-B902-C7245DDB85AB}" destId="{48462387-013E-4DA3-8DE3-C19D2CF21B60}" srcOrd="2" destOrd="0" parTransId="{905E544A-14FD-49CA-A7E9-93D44B64112B}" sibTransId="{02549E89-75EC-4BA5-B230-ECAB9EF40F39}"/>
    <dgm:cxn modelId="{3394211B-F390-43D8-8D7B-A8DF264DE0BF}" srcId="{6B214EF5-E2AB-412D-B902-C7245DDB85AB}" destId="{CCDF4385-DC74-4306-9735-9A87CC0E73F7}" srcOrd="0" destOrd="0" parTransId="{DD6889B9-940D-42F2-808B-07403D18CAD0}" sibTransId="{89E7C0B3-C484-4A3D-84C4-2C771BB3B9E5}"/>
    <dgm:cxn modelId="{2C831773-9DB8-4843-81DA-4A31015E1932}" srcId="{6B214EF5-E2AB-412D-B902-C7245DDB85AB}" destId="{2392939A-EE8B-4FAF-956D-B8C408BE11B6}" srcOrd="1" destOrd="0" parTransId="{F3481A35-B057-476A-B9CE-06C3919D771D}" sibTransId="{0C95D498-925C-4C13-9DDE-F7C0DEA497EC}"/>
    <dgm:cxn modelId="{1702D0EB-8AE0-4E87-B244-285FDC079173}" type="presOf" srcId="{CCDF4385-DC74-4306-9735-9A87CC0E73F7}" destId="{71E85A5F-141F-4039-984C-0324DC03137B}" srcOrd="0" destOrd="0" presId="urn:microsoft.com/office/officeart/2005/8/layout/hProcess3"/>
    <dgm:cxn modelId="{9B78B7AB-B0B4-4DD6-969A-B879BA01D020}" type="presOf" srcId="{2392939A-EE8B-4FAF-956D-B8C408BE11B6}" destId="{059B28E6-E771-403A-93A1-C447809C58DC}" srcOrd="0" destOrd="0" presId="urn:microsoft.com/office/officeart/2005/8/layout/hProcess3"/>
    <dgm:cxn modelId="{F71E4D6D-8550-4EEC-97F7-EDCA2EBD1687}" type="presOf" srcId="{6B214EF5-E2AB-412D-B902-C7245DDB85AB}" destId="{E3D102B4-73CA-4E46-814A-5D3019957835}" srcOrd="0" destOrd="0" presId="urn:microsoft.com/office/officeart/2005/8/layout/hProcess3"/>
    <dgm:cxn modelId="{9890BEE9-70EE-4D3C-97C9-50CF317F92CA}" type="presParOf" srcId="{E3D102B4-73CA-4E46-814A-5D3019957835}" destId="{CCD89150-1611-48E7-8FAA-8E9C228AF9D9}" srcOrd="0" destOrd="0" presId="urn:microsoft.com/office/officeart/2005/8/layout/hProcess3"/>
    <dgm:cxn modelId="{D0924AF9-CB14-41DC-9187-20769687C8F9}" type="presParOf" srcId="{E3D102B4-73CA-4E46-814A-5D3019957835}" destId="{2141AA5B-7512-461B-BD35-C7802A1C5C0D}" srcOrd="1" destOrd="0" presId="urn:microsoft.com/office/officeart/2005/8/layout/hProcess3"/>
    <dgm:cxn modelId="{807D3641-98A6-4CBF-9469-4D00FEBE4F79}" type="presParOf" srcId="{2141AA5B-7512-461B-BD35-C7802A1C5C0D}" destId="{D87E779A-7E43-4772-B96B-62B52CB70F3B}" srcOrd="0" destOrd="0" presId="urn:microsoft.com/office/officeart/2005/8/layout/hProcess3"/>
    <dgm:cxn modelId="{ADDC42D8-5665-441A-BE82-572B8127EDAC}" type="presParOf" srcId="{2141AA5B-7512-461B-BD35-C7802A1C5C0D}" destId="{79637249-1AC0-46F8-80F4-48DC6FE8A705}" srcOrd="1" destOrd="0" presId="urn:microsoft.com/office/officeart/2005/8/layout/hProcess3"/>
    <dgm:cxn modelId="{50655E80-077F-44F1-9403-15C085FC4CDF}" type="presParOf" srcId="{79637249-1AC0-46F8-80F4-48DC6FE8A705}" destId="{B6DB33E2-E780-4D4D-8C00-4685F62FFEA9}" srcOrd="0" destOrd="0" presId="urn:microsoft.com/office/officeart/2005/8/layout/hProcess3"/>
    <dgm:cxn modelId="{CC0F2B9D-B31D-4FFC-ABFB-CAB0003A2B2E}" type="presParOf" srcId="{79637249-1AC0-46F8-80F4-48DC6FE8A705}" destId="{71E85A5F-141F-4039-984C-0324DC03137B}" srcOrd="1" destOrd="0" presId="urn:microsoft.com/office/officeart/2005/8/layout/hProcess3"/>
    <dgm:cxn modelId="{E8E88F29-903F-40C2-AA6F-C2015FE8131E}" type="presParOf" srcId="{79637249-1AC0-46F8-80F4-48DC6FE8A705}" destId="{69602CE1-B6EF-424D-B539-7DE0ACC50C85}" srcOrd="2" destOrd="0" presId="urn:microsoft.com/office/officeart/2005/8/layout/hProcess3"/>
    <dgm:cxn modelId="{3E4B0A5B-4DC8-47F4-9EED-A364226165D9}" type="presParOf" srcId="{79637249-1AC0-46F8-80F4-48DC6FE8A705}" destId="{8A0B5F98-D6A8-4987-8738-B5033750560D}" srcOrd="3" destOrd="0" presId="urn:microsoft.com/office/officeart/2005/8/layout/hProcess3"/>
    <dgm:cxn modelId="{0DD95245-68B1-4912-B82C-F78D2E4FBADF}" type="presParOf" srcId="{2141AA5B-7512-461B-BD35-C7802A1C5C0D}" destId="{FDD4834A-896B-4E31-B566-A061E52A73D5}" srcOrd="2" destOrd="0" presId="urn:microsoft.com/office/officeart/2005/8/layout/hProcess3"/>
    <dgm:cxn modelId="{77F732D2-6433-4B4A-A167-00FD50C0F37D}" type="presParOf" srcId="{2141AA5B-7512-461B-BD35-C7802A1C5C0D}" destId="{5100FC39-FEF0-4BD0-A7DE-D124F6218075}" srcOrd="3" destOrd="0" presId="urn:microsoft.com/office/officeart/2005/8/layout/hProcess3"/>
    <dgm:cxn modelId="{C856D738-D81B-40A0-B74A-386C018DE25D}" type="presParOf" srcId="{5100FC39-FEF0-4BD0-A7DE-D124F6218075}" destId="{AC30F2D4-9DD0-475B-AA4C-85A117B4872D}" srcOrd="0" destOrd="0" presId="urn:microsoft.com/office/officeart/2005/8/layout/hProcess3"/>
    <dgm:cxn modelId="{66FA235F-629B-47E2-BE37-EC3261FA7C04}" type="presParOf" srcId="{5100FC39-FEF0-4BD0-A7DE-D124F6218075}" destId="{059B28E6-E771-403A-93A1-C447809C58DC}" srcOrd="1" destOrd="0" presId="urn:microsoft.com/office/officeart/2005/8/layout/hProcess3"/>
    <dgm:cxn modelId="{FCF72BD9-EC55-48AE-9991-F3E50303A8D8}" type="presParOf" srcId="{5100FC39-FEF0-4BD0-A7DE-D124F6218075}" destId="{BEB62C95-CC2A-49D5-9FB6-F4220AE98134}" srcOrd="2" destOrd="0" presId="urn:microsoft.com/office/officeart/2005/8/layout/hProcess3"/>
    <dgm:cxn modelId="{2F891828-26C7-44D0-ABDF-6BD71F29B22E}" type="presParOf" srcId="{5100FC39-FEF0-4BD0-A7DE-D124F6218075}" destId="{BD40A24C-DA03-4524-95C3-C879E08959F2}" srcOrd="3" destOrd="0" presId="urn:microsoft.com/office/officeart/2005/8/layout/hProcess3"/>
    <dgm:cxn modelId="{16122CEE-4B8C-4D2A-BE5F-A2C20E779F80}" type="presParOf" srcId="{2141AA5B-7512-461B-BD35-C7802A1C5C0D}" destId="{672D3DC4-1393-4A9D-BA08-61E8090823D0}" srcOrd="4" destOrd="0" presId="urn:microsoft.com/office/officeart/2005/8/layout/hProcess3"/>
    <dgm:cxn modelId="{1A63E096-C4F2-437D-AA0D-AF923C4BB2D5}" type="presParOf" srcId="{2141AA5B-7512-461B-BD35-C7802A1C5C0D}" destId="{A7252653-AB15-4EF1-8603-225BD6C74E92}" srcOrd="5" destOrd="0" presId="urn:microsoft.com/office/officeart/2005/8/layout/hProcess3"/>
    <dgm:cxn modelId="{E9848B21-9526-4310-9C59-3AC102E72BBC}" type="presParOf" srcId="{A7252653-AB15-4EF1-8603-225BD6C74E92}" destId="{4027B3F1-A096-4CA5-A13B-441767D29E5E}" srcOrd="0" destOrd="0" presId="urn:microsoft.com/office/officeart/2005/8/layout/hProcess3"/>
    <dgm:cxn modelId="{78BE00CA-7CE8-478B-B6A9-9F1335E8704D}" type="presParOf" srcId="{A7252653-AB15-4EF1-8603-225BD6C74E92}" destId="{7A65B4CA-76D8-4C95-BBD9-B70D7DDAF698}" srcOrd="1" destOrd="0" presId="urn:microsoft.com/office/officeart/2005/8/layout/hProcess3"/>
    <dgm:cxn modelId="{6FFA2242-DE61-4F28-A790-8744039362F5}" type="presParOf" srcId="{A7252653-AB15-4EF1-8603-225BD6C74E92}" destId="{43A6E96F-F8E3-4992-94AD-F0365A650E67}" srcOrd="2" destOrd="0" presId="urn:microsoft.com/office/officeart/2005/8/layout/hProcess3"/>
    <dgm:cxn modelId="{5585458E-50F8-489B-81D5-06C88CBE8746}" type="presParOf" srcId="{A7252653-AB15-4EF1-8603-225BD6C74E92}" destId="{1F59F509-AE2A-4155-85CD-9575040F6E2D}" srcOrd="3" destOrd="0" presId="urn:microsoft.com/office/officeart/2005/8/layout/hProcess3"/>
    <dgm:cxn modelId="{C488F97A-990B-41BB-9865-D2EA6A544777}" type="presParOf" srcId="{2141AA5B-7512-461B-BD35-C7802A1C5C0D}" destId="{75C6C029-F5E9-4C46-9DCE-C88B0DE04F48}" srcOrd="6" destOrd="0" presId="urn:microsoft.com/office/officeart/2005/8/layout/hProcess3"/>
    <dgm:cxn modelId="{61984D27-648B-4553-A742-5D8CBA7EE7ED}" type="presParOf" srcId="{2141AA5B-7512-461B-BD35-C7802A1C5C0D}" destId="{698DA0D2-C544-4ED4-85D7-ACB9A2FC704C}" srcOrd="7" destOrd="0" presId="urn:microsoft.com/office/officeart/2005/8/layout/hProcess3"/>
    <dgm:cxn modelId="{2746DCB8-8E60-4159-88F9-470C327DD2B3}" type="presParOf" srcId="{2141AA5B-7512-461B-BD35-C7802A1C5C0D}" destId="{DA400EFA-8BD2-482E-B87D-8AAE148A725C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00EFA-8BD2-482E-B87D-8AAE148A725C}">
      <dsp:nvSpPr>
        <dsp:cNvPr id="0" name=""/>
        <dsp:cNvSpPr/>
      </dsp:nvSpPr>
      <dsp:spPr>
        <a:xfrm>
          <a:off x="0" y="0"/>
          <a:ext cx="10688062" cy="1542403"/>
        </a:xfrm>
        <a:prstGeom prst="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65B4CA-76D8-4C95-BBD9-B70D7DDAF698}">
      <dsp:nvSpPr>
        <dsp:cNvPr id="0" name=""/>
        <dsp:cNvSpPr/>
      </dsp:nvSpPr>
      <dsp:spPr>
        <a:xfrm>
          <a:off x="7775753" y="434206"/>
          <a:ext cx="2502405" cy="771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Verdana"/>
              <a:ea typeface="Verdana" panose="020B0604030504040204" pitchFamily="34" charset="0"/>
              <a:cs typeface="Verdana"/>
            </a:rPr>
            <a:t>Wie</a:t>
          </a:r>
          <a:r>
            <a:rPr lang="en-US" sz="1600" kern="1200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sz="1600" kern="1200" dirty="0" err="1" smtClean="0">
              <a:latin typeface="Verdana"/>
              <a:ea typeface="Verdana" panose="020B0604030504040204" pitchFamily="34" charset="0"/>
              <a:cs typeface="Verdana"/>
            </a:rPr>
            <a:t>fühlen</a:t>
          </a:r>
          <a:r>
            <a:rPr lang="en-US" sz="1600" kern="1200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sz="1600" kern="1200" dirty="0" err="1" smtClean="0">
              <a:latin typeface="Verdana"/>
              <a:ea typeface="Verdana" panose="020B0604030504040204" pitchFamily="34" charset="0"/>
              <a:cs typeface="Verdana"/>
            </a:rPr>
            <a:t>Sie</a:t>
          </a:r>
          <a:r>
            <a:rPr lang="en-US" sz="1600" kern="1200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sz="1600" kern="1200" dirty="0" err="1" smtClean="0">
              <a:latin typeface="Verdana"/>
              <a:ea typeface="Verdana" panose="020B0604030504040204" pitchFamily="34" charset="0"/>
              <a:cs typeface="Verdana"/>
            </a:rPr>
            <a:t>sich</a:t>
          </a:r>
          <a:r>
            <a:rPr lang="en-US" sz="1600" kern="1200" dirty="0" smtClean="0">
              <a:latin typeface="Verdana"/>
              <a:ea typeface="Verdana" panose="020B0604030504040204" pitchFamily="34" charset="0"/>
              <a:cs typeface="Verdana"/>
            </a:rPr>
            <a:t>?</a:t>
          </a:r>
          <a:endParaRPr lang="en-GB" sz="1600" kern="1200" dirty="0">
            <a:latin typeface="Verdana"/>
            <a:cs typeface="Verdana"/>
          </a:endParaRPr>
        </a:p>
      </dsp:txBody>
      <dsp:txXfrm>
        <a:off x="7775753" y="434206"/>
        <a:ext cx="2502405" cy="771201"/>
      </dsp:txXfrm>
    </dsp:sp>
    <dsp:sp modelId="{059B28E6-E771-403A-93A1-C447809C58DC}">
      <dsp:nvSpPr>
        <dsp:cNvPr id="0" name=""/>
        <dsp:cNvSpPr/>
      </dsp:nvSpPr>
      <dsp:spPr>
        <a:xfrm>
          <a:off x="4772867" y="434206"/>
          <a:ext cx="2502405" cy="771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Verdana"/>
              <a:ea typeface="Verdana" panose="020B0604030504040204" pitchFamily="34" charset="0"/>
              <a:cs typeface="Verdana"/>
            </a:rPr>
            <a:t>Nehmen</a:t>
          </a:r>
          <a:r>
            <a:rPr lang="en-US" sz="1600" kern="1200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sz="1600" kern="1200" dirty="0" err="1" smtClean="0">
              <a:latin typeface="Verdana"/>
              <a:ea typeface="Verdana" panose="020B0604030504040204" pitchFamily="34" charset="0"/>
              <a:cs typeface="Verdana"/>
            </a:rPr>
            <a:t>Sie</a:t>
          </a:r>
          <a:r>
            <a:rPr lang="en-US" sz="1600" kern="1200" dirty="0" smtClean="0">
              <a:latin typeface="Verdana"/>
              <a:ea typeface="Verdana" panose="020B0604030504040204" pitchFamily="34" charset="0"/>
              <a:cs typeface="Verdana"/>
            </a:rPr>
            <a:t> die Shakes </a:t>
          </a:r>
          <a:r>
            <a:rPr lang="en-US" sz="1600" kern="1200" dirty="0" err="1" smtClean="0">
              <a:latin typeface="Verdana"/>
              <a:ea typeface="Verdana" panose="020B0604030504040204" pitchFamily="34" charset="0"/>
              <a:cs typeface="Verdana"/>
            </a:rPr>
            <a:t>regelmäßig</a:t>
          </a:r>
          <a:r>
            <a:rPr lang="en-US" sz="1600" kern="1200" dirty="0" smtClean="0">
              <a:latin typeface="Verdana"/>
              <a:ea typeface="Verdana" panose="020B0604030504040204" pitchFamily="34" charset="0"/>
              <a:cs typeface="Verdana"/>
            </a:rPr>
            <a:t>?</a:t>
          </a:r>
          <a:endParaRPr lang="en-GB" sz="1600" kern="1200" dirty="0">
            <a:latin typeface="Verdana"/>
            <a:cs typeface="Verdana"/>
          </a:endParaRPr>
        </a:p>
      </dsp:txBody>
      <dsp:txXfrm>
        <a:off x="4772867" y="434206"/>
        <a:ext cx="2502405" cy="771201"/>
      </dsp:txXfrm>
    </dsp:sp>
    <dsp:sp modelId="{71E85A5F-141F-4039-984C-0324DC03137B}">
      <dsp:nvSpPr>
        <dsp:cNvPr id="0" name=""/>
        <dsp:cNvSpPr/>
      </dsp:nvSpPr>
      <dsp:spPr>
        <a:xfrm>
          <a:off x="606387" y="434206"/>
          <a:ext cx="3411754" cy="771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Verdana"/>
              <a:ea typeface="Verdana" panose="020B0604030504040204" pitchFamily="34" charset="0"/>
              <a:cs typeface="Verdana"/>
            </a:rPr>
            <a:t>Haben</a:t>
          </a:r>
          <a:r>
            <a:rPr lang="en-US" sz="1600" kern="1200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sz="1600" kern="1200" dirty="0" err="1" smtClean="0">
              <a:latin typeface="Verdana"/>
              <a:ea typeface="Verdana" panose="020B0604030504040204" pitchFamily="34" charset="0"/>
              <a:cs typeface="Verdana"/>
            </a:rPr>
            <a:t>Sie</a:t>
          </a:r>
          <a:r>
            <a:rPr lang="en-US" sz="1600" kern="1200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sz="1600" kern="1200" dirty="0" err="1" smtClean="0">
              <a:latin typeface="Verdana"/>
              <a:ea typeface="Verdana" panose="020B0604030504040204" pitchFamily="34" charset="0"/>
              <a:cs typeface="Verdana"/>
            </a:rPr>
            <a:t>heute</a:t>
          </a:r>
          <a:r>
            <a:rPr lang="en-US" sz="1600" kern="1200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sz="1600" kern="1200" dirty="0" err="1" smtClean="0">
              <a:latin typeface="Verdana"/>
              <a:ea typeface="Verdana" panose="020B0604030504040204" pitchFamily="34" charset="0"/>
              <a:cs typeface="Verdana"/>
            </a:rPr>
            <a:t>schon</a:t>
          </a:r>
          <a:r>
            <a:rPr lang="en-US" sz="1600" kern="1200" dirty="0" smtClean="0">
              <a:latin typeface="Verdana"/>
              <a:ea typeface="Verdana" panose="020B0604030504040204" pitchFamily="34" charset="0"/>
              <a:cs typeface="Verdana"/>
            </a:rPr>
            <a:t> </a:t>
          </a:r>
          <a:r>
            <a:rPr lang="en-US" sz="1600" kern="1200" dirty="0" err="1" smtClean="0">
              <a:latin typeface="Verdana"/>
              <a:ea typeface="Verdana" panose="020B0604030504040204" pitchFamily="34" charset="0"/>
              <a:cs typeface="Verdana"/>
            </a:rPr>
            <a:t>Ihren</a:t>
          </a:r>
          <a:r>
            <a:rPr lang="en-US" sz="1600" kern="1200" dirty="0" smtClean="0">
              <a:latin typeface="Verdana"/>
              <a:ea typeface="Verdana" panose="020B0604030504040204" pitchFamily="34" charset="0"/>
              <a:cs typeface="Verdana"/>
            </a:rPr>
            <a:t> „Shake“ </a:t>
          </a:r>
          <a:r>
            <a:rPr lang="en-US" sz="1600" kern="1200" dirty="0" err="1" smtClean="0">
              <a:latin typeface="Verdana"/>
              <a:ea typeface="Verdana" panose="020B0604030504040204" pitchFamily="34" charset="0"/>
              <a:cs typeface="Verdana"/>
            </a:rPr>
            <a:t>getrunken</a:t>
          </a:r>
          <a:r>
            <a:rPr lang="en-US" sz="1600" kern="1200" dirty="0" smtClean="0">
              <a:latin typeface="Verdana"/>
              <a:ea typeface="Verdana" panose="020B0604030504040204" pitchFamily="34" charset="0"/>
              <a:cs typeface="Verdana"/>
            </a:rPr>
            <a:t>?</a:t>
          </a:r>
          <a:endParaRPr lang="en-GB" sz="1600" kern="1200" dirty="0">
            <a:latin typeface="Verdana"/>
            <a:cs typeface="Verdana"/>
          </a:endParaRPr>
        </a:p>
      </dsp:txBody>
      <dsp:txXfrm>
        <a:off x="606387" y="434206"/>
        <a:ext cx="3411754" cy="77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C8BCA-CEEA-4145-824B-9105F8FDCC31}" type="datetimeFigureOut">
              <a:rPr lang="en-GB" smtClean="0"/>
              <a:t>9/11/19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F7D26-C87A-4350-A0AC-D6C4262C9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2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5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F7D26-C87A-4350-A0AC-D6C4262C9A8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4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F7D26-C87A-4350-A0AC-D6C4262C9A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8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F7D26-C87A-4350-A0AC-D6C4262C9A8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6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9D985-38B1-4DD7-B173-4F2355855F4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9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F7D26-C87A-4350-A0AC-D6C4262C9A8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2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2" indent="0" algn="ctr">
              <a:buNone/>
              <a:defRPr sz="2000"/>
            </a:lvl2pPr>
            <a:lvl3pPr marL="914324" indent="0" algn="ctr">
              <a:buNone/>
              <a:defRPr sz="1800"/>
            </a:lvl3pPr>
            <a:lvl4pPr marL="1371485" indent="0" algn="ctr">
              <a:buNone/>
              <a:defRPr sz="1600"/>
            </a:lvl4pPr>
            <a:lvl5pPr marL="1828648" indent="0" algn="ctr">
              <a:buNone/>
              <a:defRPr sz="1600"/>
            </a:lvl5pPr>
            <a:lvl6pPr marL="2285809" indent="0" algn="ctr">
              <a:buNone/>
              <a:defRPr sz="1600"/>
            </a:lvl6pPr>
            <a:lvl7pPr marL="2742971" indent="0" algn="ctr">
              <a:buNone/>
              <a:defRPr sz="1600"/>
            </a:lvl7pPr>
            <a:lvl8pPr marL="3200133" indent="0" algn="ctr">
              <a:buNone/>
              <a:defRPr sz="1600"/>
            </a:lvl8pPr>
            <a:lvl9pPr marL="365729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E9E6-511C-4B84-AD2E-6F02A2F07DEA}" type="datetimeFigureOut">
              <a:rPr lang="en-GB" smtClean="0"/>
              <a:t>9/11/19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B6DB-E028-4175-8FE7-8B0288C20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8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E9E6-511C-4B84-AD2E-6F02A2F07DEA}" type="datetimeFigureOut">
              <a:rPr lang="en-GB" smtClean="0"/>
              <a:t>9/11/19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B6DB-E028-4175-8FE7-8B0288C20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7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E9E6-511C-4B84-AD2E-6F02A2F07DEA}" type="datetimeFigureOut">
              <a:rPr lang="en-GB" smtClean="0"/>
              <a:t>9/11/19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B6DB-E028-4175-8FE7-8B0288C20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3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5DC9-475D-F845-82AD-EED10ABE7190}" type="datetime1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9/11/19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244D-94A8-488D-B586-BABE284CA14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7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7E4B-A4F0-4A4C-95EB-2A6F48E1044E}" type="datetime1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9/11/19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244D-94A8-488D-B586-BABE284CA14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96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69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21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5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97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3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7A63-62A2-E441-9E55-1DE8D2783A39}" type="datetime1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9/11/19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244D-94A8-488D-B586-BABE284CA14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30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C6DF-09AE-5F49-87DE-82B8EA5A7F43}" type="datetime1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9/11/19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244D-94A8-488D-B586-BABE284CA14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80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4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7" indent="0">
              <a:buNone/>
              <a:defRPr sz="1900" b="1"/>
            </a:lvl5pPr>
            <a:lvl6pPr marL="2721234" indent="0">
              <a:buNone/>
              <a:defRPr sz="1900" b="1"/>
            </a:lvl6pPr>
            <a:lvl7pPr marL="3265482" indent="0">
              <a:buNone/>
              <a:defRPr sz="1900" b="1"/>
            </a:lvl7pPr>
            <a:lvl8pPr marL="3809728" indent="0">
              <a:buNone/>
              <a:defRPr sz="1900" b="1"/>
            </a:lvl8pPr>
            <a:lvl9pPr marL="435397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4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7" indent="0">
              <a:buNone/>
              <a:defRPr sz="1900" b="1"/>
            </a:lvl5pPr>
            <a:lvl6pPr marL="2721234" indent="0">
              <a:buNone/>
              <a:defRPr sz="1900" b="1"/>
            </a:lvl6pPr>
            <a:lvl7pPr marL="3265482" indent="0">
              <a:buNone/>
              <a:defRPr sz="1900" b="1"/>
            </a:lvl7pPr>
            <a:lvl8pPr marL="3809728" indent="0">
              <a:buNone/>
              <a:defRPr sz="1900" b="1"/>
            </a:lvl8pPr>
            <a:lvl9pPr marL="435397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05E4-4727-1849-80B5-640640A19F89}" type="datetime1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9/11/19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244D-94A8-488D-B586-BABE284CA14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16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95D6-39C3-0843-9BEC-271D0220EF0D}" type="datetime1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9/11/19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244D-94A8-488D-B586-BABE284CA14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59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D46D-561D-954A-9136-7BFF49997C0E}" type="datetime1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9/11/19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244D-94A8-488D-B586-BABE284CA14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65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44247" indent="0">
              <a:buNone/>
              <a:defRPr sz="1400"/>
            </a:lvl2pPr>
            <a:lvl3pPr marL="1088494" indent="0">
              <a:buNone/>
              <a:defRPr sz="1200"/>
            </a:lvl3pPr>
            <a:lvl4pPr marL="1632741" indent="0">
              <a:buNone/>
              <a:defRPr sz="1000"/>
            </a:lvl4pPr>
            <a:lvl5pPr marL="2176987" indent="0">
              <a:buNone/>
              <a:defRPr sz="1000"/>
            </a:lvl5pPr>
            <a:lvl6pPr marL="2721234" indent="0">
              <a:buNone/>
              <a:defRPr sz="1000"/>
            </a:lvl6pPr>
            <a:lvl7pPr marL="3265482" indent="0">
              <a:buNone/>
              <a:defRPr sz="1000"/>
            </a:lvl7pPr>
            <a:lvl8pPr marL="3809728" indent="0">
              <a:buNone/>
              <a:defRPr sz="1000"/>
            </a:lvl8pPr>
            <a:lvl9pPr marL="435397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4FEC-D6FE-0148-AF28-25794315429C}" type="datetime1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9/11/19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244D-94A8-488D-B586-BABE284CA14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1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E9E6-511C-4B84-AD2E-6F02A2F07DEA}" type="datetimeFigureOut">
              <a:rPr lang="en-GB" smtClean="0"/>
              <a:t>9/11/19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B6DB-E028-4175-8FE7-8B0288C20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216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247" indent="0">
              <a:buNone/>
              <a:defRPr sz="3300"/>
            </a:lvl2pPr>
            <a:lvl3pPr marL="1088494" indent="0">
              <a:buNone/>
              <a:defRPr sz="2800"/>
            </a:lvl3pPr>
            <a:lvl4pPr marL="1632741" indent="0">
              <a:buNone/>
              <a:defRPr sz="2400"/>
            </a:lvl4pPr>
            <a:lvl5pPr marL="2176987" indent="0">
              <a:buNone/>
              <a:defRPr sz="2400"/>
            </a:lvl5pPr>
            <a:lvl6pPr marL="2721234" indent="0">
              <a:buNone/>
              <a:defRPr sz="2400"/>
            </a:lvl6pPr>
            <a:lvl7pPr marL="3265482" indent="0">
              <a:buNone/>
              <a:defRPr sz="2400"/>
            </a:lvl7pPr>
            <a:lvl8pPr marL="3809728" indent="0">
              <a:buNone/>
              <a:defRPr sz="2400"/>
            </a:lvl8pPr>
            <a:lvl9pPr marL="435397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247" indent="0">
              <a:buNone/>
              <a:defRPr sz="1400"/>
            </a:lvl2pPr>
            <a:lvl3pPr marL="1088494" indent="0">
              <a:buNone/>
              <a:defRPr sz="1200"/>
            </a:lvl3pPr>
            <a:lvl4pPr marL="1632741" indent="0">
              <a:buNone/>
              <a:defRPr sz="1000"/>
            </a:lvl4pPr>
            <a:lvl5pPr marL="2176987" indent="0">
              <a:buNone/>
              <a:defRPr sz="1000"/>
            </a:lvl5pPr>
            <a:lvl6pPr marL="2721234" indent="0">
              <a:buNone/>
              <a:defRPr sz="1000"/>
            </a:lvl6pPr>
            <a:lvl7pPr marL="3265482" indent="0">
              <a:buNone/>
              <a:defRPr sz="1000"/>
            </a:lvl7pPr>
            <a:lvl8pPr marL="3809728" indent="0">
              <a:buNone/>
              <a:defRPr sz="1000"/>
            </a:lvl8pPr>
            <a:lvl9pPr marL="435397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F331-6BD5-8549-91EC-82B6BC1F7F1B}" type="datetime1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9/11/19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244D-94A8-488D-B586-BABE284CA14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92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0CC1-F521-A447-9E70-992D9BC1D8A4}" type="datetime1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9/11/19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244D-94A8-488D-B586-BABE284CA14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1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6344-8A3B-7042-B830-FF91AD60DCB8}" type="datetime1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9/11/19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244D-94A8-488D-B586-BABE284CA14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1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E9E6-511C-4B84-AD2E-6F02A2F07DEA}" type="datetimeFigureOut">
              <a:rPr lang="en-GB" smtClean="0"/>
              <a:t>9/11/19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B6DB-E028-4175-8FE7-8B0288C20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0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E9E6-511C-4B84-AD2E-6F02A2F07DEA}" type="datetimeFigureOut">
              <a:rPr lang="en-GB" smtClean="0"/>
              <a:t>9/11/19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B6DB-E028-4175-8FE7-8B0288C20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49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09" indent="0">
              <a:buNone/>
              <a:defRPr sz="1600" b="1"/>
            </a:lvl6pPr>
            <a:lvl7pPr marL="2742971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09" indent="0">
              <a:buNone/>
              <a:defRPr sz="1600" b="1"/>
            </a:lvl6pPr>
            <a:lvl7pPr marL="2742971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E9E6-511C-4B84-AD2E-6F02A2F07DEA}" type="datetimeFigureOut">
              <a:rPr lang="en-GB" smtClean="0"/>
              <a:t>9/11/19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B6DB-E028-4175-8FE7-8B0288C20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60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E9E6-511C-4B84-AD2E-6F02A2F07DEA}" type="datetimeFigureOut">
              <a:rPr lang="en-GB" smtClean="0"/>
              <a:t>9/11/19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B6DB-E028-4175-8FE7-8B0288C20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7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E9E6-511C-4B84-AD2E-6F02A2F07DEA}" type="datetimeFigureOut">
              <a:rPr lang="en-GB" smtClean="0"/>
              <a:t>9/11/19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B6DB-E028-4175-8FE7-8B0288C20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6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2" indent="0">
              <a:buNone/>
              <a:defRPr sz="1400"/>
            </a:lvl2pPr>
            <a:lvl3pPr marL="914324" indent="0">
              <a:buNone/>
              <a:defRPr sz="1200"/>
            </a:lvl3pPr>
            <a:lvl4pPr marL="1371485" indent="0">
              <a:buNone/>
              <a:defRPr sz="1000"/>
            </a:lvl4pPr>
            <a:lvl5pPr marL="1828648" indent="0">
              <a:buNone/>
              <a:defRPr sz="1000"/>
            </a:lvl5pPr>
            <a:lvl6pPr marL="2285809" indent="0">
              <a:buNone/>
              <a:defRPr sz="1000"/>
            </a:lvl6pPr>
            <a:lvl7pPr marL="2742971" indent="0">
              <a:buNone/>
              <a:defRPr sz="1000"/>
            </a:lvl7pPr>
            <a:lvl8pPr marL="3200133" indent="0">
              <a:buNone/>
              <a:defRPr sz="1000"/>
            </a:lvl8pPr>
            <a:lvl9pPr marL="36572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E9E6-511C-4B84-AD2E-6F02A2F07DEA}" type="datetimeFigureOut">
              <a:rPr lang="en-GB" smtClean="0"/>
              <a:t>9/11/19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B6DB-E028-4175-8FE7-8B0288C20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0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4" indent="0">
              <a:buNone/>
              <a:defRPr sz="2400"/>
            </a:lvl3pPr>
            <a:lvl4pPr marL="1371485" indent="0">
              <a:buNone/>
              <a:defRPr sz="2000"/>
            </a:lvl4pPr>
            <a:lvl5pPr marL="1828648" indent="0">
              <a:buNone/>
              <a:defRPr sz="2000"/>
            </a:lvl5pPr>
            <a:lvl6pPr marL="2285809" indent="0">
              <a:buNone/>
              <a:defRPr sz="2000"/>
            </a:lvl6pPr>
            <a:lvl7pPr marL="2742971" indent="0">
              <a:buNone/>
              <a:defRPr sz="2000"/>
            </a:lvl7pPr>
            <a:lvl8pPr marL="3200133" indent="0">
              <a:buNone/>
              <a:defRPr sz="2000"/>
            </a:lvl8pPr>
            <a:lvl9pPr marL="365729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2" indent="0">
              <a:buNone/>
              <a:defRPr sz="1400"/>
            </a:lvl2pPr>
            <a:lvl3pPr marL="914324" indent="0">
              <a:buNone/>
              <a:defRPr sz="1200"/>
            </a:lvl3pPr>
            <a:lvl4pPr marL="1371485" indent="0">
              <a:buNone/>
              <a:defRPr sz="1000"/>
            </a:lvl4pPr>
            <a:lvl5pPr marL="1828648" indent="0">
              <a:buNone/>
              <a:defRPr sz="1000"/>
            </a:lvl5pPr>
            <a:lvl6pPr marL="2285809" indent="0">
              <a:buNone/>
              <a:defRPr sz="1000"/>
            </a:lvl6pPr>
            <a:lvl7pPr marL="2742971" indent="0">
              <a:buNone/>
              <a:defRPr sz="1000"/>
            </a:lvl7pPr>
            <a:lvl8pPr marL="3200133" indent="0">
              <a:buNone/>
              <a:defRPr sz="1000"/>
            </a:lvl8pPr>
            <a:lvl9pPr marL="36572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E9E6-511C-4B84-AD2E-6F02A2F07DEA}" type="datetimeFigureOut">
              <a:rPr lang="en-GB" smtClean="0"/>
              <a:t>9/11/19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B6DB-E028-4175-8FE7-8B0288C20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8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FE9E6-511C-4B84-AD2E-6F02A2F07DEA}" type="datetimeFigureOut">
              <a:rPr lang="en-GB" smtClean="0"/>
              <a:t>9/11/19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B6DB-E028-4175-8FE7-8B0288C20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2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5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8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5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108849" tIns="54425" rIns="108849" bIns="544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108849" tIns="54425" rIns="108849" bIns="544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lIns="108849" tIns="54425" rIns="108849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1088494"/>
            <a:fld id="{9042E301-0D38-2B42-AE38-9D50D15A9309}" type="datetime1">
              <a:rPr lang="en-US">
                <a:solidFill>
                  <a:srgbClr val="000000">
                    <a:tint val="75000"/>
                  </a:srgbClr>
                </a:solidFill>
              </a:rPr>
              <a:pPr defTabSz="1088494"/>
              <a:t>9/11/19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08849" tIns="54425" rIns="108849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1088494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108849" tIns="54425" rIns="108849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1088494"/>
            <a:fld id="{C43F244D-94A8-488D-B586-BABE284CA14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088494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8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1088494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408185" indent="-408185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Verdana"/>
          <a:ea typeface="+mn-ea"/>
          <a:cs typeface="+mn-cs"/>
        </a:defRPr>
      </a:lvl1pPr>
      <a:lvl2pPr marL="884401" indent="-340155" algn="l" defTabSz="1088494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Verdana"/>
          <a:ea typeface="+mn-ea"/>
          <a:cs typeface="+mn-cs"/>
        </a:defRPr>
      </a:lvl2pPr>
      <a:lvl3pPr marL="1360617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/>
          <a:ea typeface="+mn-ea"/>
          <a:cs typeface="+mn-cs"/>
        </a:defRPr>
      </a:lvl3pPr>
      <a:lvl4pPr marL="1904864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Verdana"/>
          <a:ea typeface="+mn-ea"/>
          <a:cs typeface="+mn-cs"/>
        </a:defRPr>
      </a:lvl4pPr>
      <a:lvl5pPr marL="2449111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Verdana"/>
          <a:ea typeface="+mn-ea"/>
          <a:cs typeface="+mn-cs"/>
        </a:defRPr>
      </a:lvl5pPr>
      <a:lvl6pPr marL="2993358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5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2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099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10884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4" algn="l" defTabSz="10884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10884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7" algn="l" defTabSz="10884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4" algn="l" defTabSz="10884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2" algn="l" defTabSz="10884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28" algn="l" defTabSz="10884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5" algn="l" defTabSz="10884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gif"/><Relationship Id="rId6" Type="http://schemas.openxmlformats.org/officeDocument/2006/relationships/image" Target="../media/image40.jpeg"/><Relationship Id="rId7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Relationship Id="rId3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N:\! Shared Marketing\Photoshoot 2014\Zulfat &amp; Fareed with Now and Innergiz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8270" y="3905861"/>
            <a:ext cx="3360745" cy="29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N:\! Shared Marketing\Photoshoot 2014\Mandy &amp; Nick Bullmann - Innergiz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7768" y="3682002"/>
            <a:ext cx="3566034" cy="31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60401"/>
          </a:xfrm>
        </p:spPr>
        <p:txBody>
          <a:bodyPr/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Willkommen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3298">
            <a:off x="9192112" y="1233337"/>
            <a:ext cx="1961810" cy="2377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737" y="1212064"/>
            <a:ext cx="2041536" cy="2474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6769">
            <a:off x="386426" y="1821014"/>
            <a:ext cx="2060345" cy="2497389"/>
          </a:xfrm>
          <a:prstGeom prst="rect">
            <a:avLst/>
          </a:prstGeom>
        </p:spPr>
      </p:pic>
      <p:pic>
        <p:nvPicPr>
          <p:cNvPr id="7170" name="Picture 2" descr="N:\! Shared Marketing\Photoshoot 2014\Sylvia &amp; Sophia Beckmann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7938" y="3874854"/>
            <a:ext cx="3738800" cy="29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37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453" y="1216286"/>
            <a:ext cx="2038896" cy="2466166"/>
          </a:xfrm>
          <a:prstGeom prst="rect">
            <a:avLst/>
          </a:prstGeom>
        </p:spPr>
      </p:pic>
      <p:pic>
        <p:nvPicPr>
          <p:cNvPr id="3" name="Picture 2" descr="RelivBlue2995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203200"/>
            <a:ext cx="1498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9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N:\! Shared Marketing\Photoshoot 2014\Jason - On The Phone 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2620" y="506906"/>
            <a:ext cx="6219380" cy="63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97" y="322095"/>
            <a:ext cx="10515600" cy="1325563"/>
          </a:xfrm>
        </p:spPr>
        <p:txBody>
          <a:bodyPr/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Kontaktplan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8" y="1837267"/>
            <a:ext cx="6571970" cy="47454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i="1" dirty="0" err="1">
                <a:latin typeface="Verdana"/>
                <a:cs typeface="Verdana"/>
              </a:rPr>
              <a:t>Identifizieren</a:t>
            </a:r>
            <a:r>
              <a:rPr lang="en-GB" sz="2400" i="1" dirty="0">
                <a:latin typeface="Verdana"/>
                <a:cs typeface="Verdana"/>
              </a:rPr>
              <a:t>, „WEN“ </a:t>
            </a:r>
            <a:r>
              <a:rPr lang="en-GB" sz="2400" i="1" dirty="0" err="1">
                <a:latin typeface="Verdana"/>
                <a:cs typeface="Verdana"/>
              </a:rPr>
              <a:t>Sie</a:t>
            </a:r>
            <a:r>
              <a:rPr lang="en-GB" sz="2400" i="1" dirty="0">
                <a:latin typeface="Verdana"/>
                <a:cs typeface="Verdana"/>
              </a:rPr>
              <a:t> </a:t>
            </a:r>
            <a:r>
              <a:rPr lang="en-GB" sz="2400" i="1" dirty="0" err="1" smtClean="0">
                <a:latin typeface="Verdana"/>
                <a:cs typeface="Verdana"/>
              </a:rPr>
              <a:t>ansprechen</a:t>
            </a:r>
            <a:endParaRPr lang="en-GB" sz="2400" i="1" dirty="0" smtClean="0">
              <a:latin typeface="Verdana"/>
              <a:cs typeface="Verdana"/>
            </a:endParaRPr>
          </a:p>
          <a:p>
            <a:endParaRPr lang="en-US" sz="1600" baseline="30000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sz="2400" b="1" dirty="0" err="1">
                <a:latin typeface="Verdana"/>
                <a:cs typeface="Verdana"/>
              </a:rPr>
              <a:t>Ihre</a:t>
            </a:r>
            <a:r>
              <a:rPr lang="en-US" sz="2400" b="1" dirty="0">
                <a:latin typeface="Verdana"/>
                <a:cs typeface="Verdana"/>
              </a:rPr>
              <a:t> „</a:t>
            </a:r>
            <a:r>
              <a:rPr lang="en-US" sz="2400" b="1" dirty="0" err="1">
                <a:latin typeface="Verdana"/>
                <a:cs typeface="Verdana"/>
              </a:rPr>
              <a:t>heiße</a:t>
            </a:r>
            <a:r>
              <a:rPr lang="en-US" sz="2400" b="1" dirty="0">
                <a:latin typeface="Verdana"/>
                <a:cs typeface="Verdana"/>
              </a:rPr>
              <a:t>“ </a:t>
            </a:r>
            <a:r>
              <a:rPr lang="en-US" sz="2400" b="1" dirty="0" err="1">
                <a:latin typeface="Verdana"/>
                <a:cs typeface="Verdana"/>
              </a:rPr>
              <a:t>Liste</a:t>
            </a:r>
            <a:r>
              <a:rPr lang="en-US" sz="2400" b="1" dirty="0">
                <a:latin typeface="Verdana"/>
                <a:cs typeface="Verdana"/>
              </a:rPr>
              <a:t>: </a:t>
            </a:r>
            <a:r>
              <a:rPr lang="en-US" sz="2400" dirty="0" err="1">
                <a:latin typeface="Verdana"/>
                <a:cs typeface="Verdana"/>
              </a:rPr>
              <a:t>Personen</a:t>
            </a:r>
            <a:r>
              <a:rPr lang="en-US" sz="2400" dirty="0">
                <a:latin typeface="Verdana"/>
                <a:cs typeface="Verdana"/>
              </a:rPr>
              <a:t>, die </a:t>
            </a:r>
            <a:r>
              <a:rPr lang="en-US" sz="2400" dirty="0" smtClean="0">
                <a:latin typeface="Verdana"/>
                <a:cs typeface="Verdana"/>
              </a:rPr>
              <a:t/>
            </a:r>
            <a:br>
              <a:rPr lang="en-US" sz="2400" dirty="0" smtClean="0">
                <a:latin typeface="Verdana"/>
                <a:cs typeface="Verdana"/>
              </a:rPr>
            </a:br>
            <a:r>
              <a:rPr lang="en-US" sz="2400" dirty="0" err="1" smtClean="0">
                <a:latin typeface="Verdana"/>
                <a:cs typeface="Verdana"/>
              </a:rPr>
              <a:t>Sie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kennen</a:t>
            </a:r>
            <a:endParaRPr lang="en-US" sz="2400" b="1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Verdana"/>
                <a:cs typeface="Verdana"/>
              </a:rPr>
              <a:t>Ihre</a:t>
            </a:r>
            <a:r>
              <a:rPr lang="en-US" sz="2400" b="1" dirty="0" smtClean="0">
                <a:latin typeface="Verdana"/>
                <a:cs typeface="Verdana"/>
              </a:rPr>
              <a:t> </a:t>
            </a:r>
            <a:r>
              <a:rPr lang="en-US" sz="2400" b="1" dirty="0">
                <a:latin typeface="Verdana"/>
                <a:cs typeface="Verdana"/>
              </a:rPr>
              <a:t>„</a:t>
            </a:r>
            <a:r>
              <a:rPr lang="en-US" sz="2400" b="1" dirty="0" err="1">
                <a:latin typeface="Verdana"/>
                <a:cs typeface="Verdana"/>
              </a:rPr>
              <a:t>warme</a:t>
            </a:r>
            <a:r>
              <a:rPr lang="en-US" sz="2400" b="1" dirty="0">
                <a:latin typeface="Verdana"/>
                <a:cs typeface="Verdana"/>
              </a:rPr>
              <a:t>“ </a:t>
            </a:r>
            <a:r>
              <a:rPr lang="en-US" sz="2400" b="1" dirty="0" err="1">
                <a:latin typeface="Verdana"/>
                <a:cs typeface="Verdana"/>
              </a:rPr>
              <a:t>Liste</a:t>
            </a:r>
            <a:r>
              <a:rPr lang="en-US" sz="2400" b="1" dirty="0">
                <a:latin typeface="Verdana"/>
                <a:cs typeface="Verdana"/>
              </a:rPr>
              <a:t>: </a:t>
            </a:r>
            <a:r>
              <a:rPr lang="en-US" sz="2400" dirty="0" err="1" smtClean="0">
                <a:latin typeface="Verdana"/>
                <a:cs typeface="Verdana"/>
              </a:rPr>
              <a:t>Empfehlungen</a:t>
            </a:r>
            <a:endParaRPr lang="en-US" sz="2400" b="1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Verdana"/>
                <a:cs typeface="Verdana"/>
              </a:rPr>
              <a:t>Ihre</a:t>
            </a:r>
            <a:r>
              <a:rPr lang="en-US" sz="2400" b="1" dirty="0" smtClean="0">
                <a:latin typeface="Verdana"/>
                <a:cs typeface="Verdana"/>
              </a:rPr>
              <a:t> </a:t>
            </a:r>
            <a:r>
              <a:rPr lang="en-US" sz="2400" b="1" dirty="0">
                <a:latin typeface="Verdana"/>
                <a:cs typeface="Verdana"/>
              </a:rPr>
              <a:t>„</a:t>
            </a:r>
            <a:r>
              <a:rPr lang="en-US" sz="2400" b="1" dirty="0" err="1">
                <a:latin typeface="Verdana"/>
                <a:cs typeface="Verdana"/>
              </a:rPr>
              <a:t>kalte</a:t>
            </a:r>
            <a:r>
              <a:rPr lang="en-US" sz="2400" b="1" dirty="0">
                <a:latin typeface="Verdana"/>
                <a:cs typeface="Verdana"/>
              </a:rPr>
              <a:t>“ </a:t>
            </a:r>
            <a:r>
              <a:rPr lang="en-US" sz="2400" b="1" dirty="0" err="1">
                <a:latin typeface="Verdana"/>
                <a:cs typeface="Verdana"/>
              </a:rPr>
              <a:t>Liste</a:t>
            </a:r>
            <a:r>
              <a:rPr lang="en-US" sz="2400" b="1" dirty="0">
                <a:latin typeface="Verdana"/>
                <a:cs typeface="Verdana"/>
              </a:rPr>
              <a:t>: </a:t>
            </a:r>
            <a:r>
              <a:rPr lang="en-US" sz="2400" dirty="0" err="1">
                <a:latin typeface="Verdana"/>
                <a:cs typeface="Verdana"/>
              </a:rPr>
              <a:t>alle</a:t>
            </a:r>
            <a:r>
              <a:rPr lang="en-US" sz="2400" dirty="0">
                <a:latin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cs typeface="Verdana"/>
              </a:rPr>
              <a:t>A</a:t>
            </a:r>
            <a:r>
              <a:rPr lang="en-US" sz="2400" dirty="0" err="1" smtClean="0">
                <a:latin typeface="Verdana"/>
                <a:cs typeface="Verdana"/>
              </a:rPr>
              <a:t>nderen</a:t>
            </a:r>
            <a:endParaRPr lang="en-US" sz="2400" dirty="0">
              <a:latin typeface="Verdana"/>
              <a:cs typeface="Verdana"/>
            </a:endParaRPr>
          </a:p>
          <a:p>
            <a:pPr marL="0" indent="0">
              <a:buNone/>
            </a:pPr>
            <a:endParaRPr lang="en-US" sz="2400" i="1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sz="2400" i="1" dirty="0" err="1" smtClean="0">
                <a:latin typeface="Verdana"/>
                <a:cs typeface="Verdana"/>
              </a:rPr>
              <a:t>Beispiele</a:t>
            </a:r>
            <a:r>
              <a:rPr lang="en-US" sz="2400" i="1" dirty="0" smtClean="0">
                <a:latin typeface="Verdana"/>
                <a:cs typeface="Verdana"/>
              </a:rPr>
              <a:t> </a:t>
            </a:r>
            <a:endParaRPr lang="en-US" sz="2400" i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7165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mcnewjersey.com/wp-content/uploads/appoint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0751" y="1435921"/>
            <a:ext cx="54864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98" y="32209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Termine</a:t>
            </a:r>
            <a:r>
              <a:rPr lang="en-GB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vereinbaren</a:t>
            </a:r>
            <a:endParaRPr lang="en-GB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97" y="1507958"/>
            <a:ext cx="6412903" cy="426441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Teilen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zuerst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Ihre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 smtClean="0">
                <a:latin typeface="Verdana"/>
                <a:ea typeface="Verdana" panose="020B0604030504040204" pitchFamily="34" charset="0"/>
                <a:cs typeface="Verdana"/>
              </a:rPr>
              <a:t>Begeisterung</a:t>
            </a:r>
            <a:r>
              <a:rPr lang="en-GB" sz="20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 smtClean="0">
                <a:latin typeface="Verdana"/>
                <a:ea typeface="Verdana" panose="020B0604030504040204" pitchFamily="34" charset="0"/>
                <a:cs typeface="Verdana"/>
              </a:rPr>
              <a:t>mit</a:t>
            </a:r>
            <a:r>
              <a:rPr lang="en-GB" sz="2000" dirty="0" smtClean="0">
                <a:latin typeface="Verdana"/>
                <a:ea typeface="Verdana" panose="020B0604030504040204" pitchFamily="34" charset="0"/>
                <a:cs typeface="Verdana"/>
              </a:rPr>
              <a:t>!</a:t>
            </a:r>
          </a:p>
          <a:p>
            <a:pPr>
              <a:lnSpc>
                <a:spcPct val="110000"/>
              </a:lnSpc>
            </a:pPr>
            <a:endParaRPr lang="en-GB" sz="20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Ziel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: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Termin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mit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Ihrer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Upline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 smtClean="0">
                <a:latin typeface="Verdana"/>
                <a:ea typeface="Verdana" panose="020B0604030504040204" pitchFamily="34" charset="0"/>
                <a:cs typeface="Verdana"/>
              </a:rPr>
              <a:t>vereinbaren</a:t>
            </a:r>
            <a:endParaRPr lang="en-GB" sz="20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Beispiele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für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Einleitungssätze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finden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GB" sz="2000" dirty="0" err="1" smtClean="0">
                <a:latin typeface="Verdana"/>
                <a:ea typeface="Verdana" panose="020B0604030504040204" pitchFamily="34" charset="0"/>
                <a:cs typeface="Verdana"/>
              </a:rPr>
              <a:t>Nutzen</a:t>
            </a:r>
            <a:r>
              <a:rPr lang="en-GB" sz="20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die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Elemente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des Systems, um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zu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kommunizieren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und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neue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 smtClean="0">
                <a:latin typeface="Verdana"/>
                <a:ea typeface="Verdana" panose="020B0604030504040204" pitchFamily="34" charset="0"/>
                <a:cs typeface="Verdana"/>
              </a:rPr>
              <a:t>Leute</a:t>
            </a:r>
            <a:r>
              <a:rPr lang="en-GB" sz="20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 smtClean="0">
                <a:latin typeface="Verdana"/>
                <a:ea typeface="Verdana" panose="020B0604030504040204" pitchFamily="34" charset="0"/>
                <a:cs typeface="Verdana"/>
              </a:rPr>
              <a:t>zu</a:t>
            </a:r>
            <a:r>
              <a:rPr lang="en-GB" sz="20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 smtClean="0">
                <a:latin typeface="Verdana"/>
                <a:ea typeface="Verdana" panose="020B0604030504040204" pitchFamily="34" charset="0"/>
                <a:cs typeface="Verdana"/>
              </a:rPr>
              <a:t>finden</a:t>
            </a:r>
            <a:endParaRPr lang="en-GB" sz="20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10000"/>
              </a:lnSpc>
            </a:pPr>
            <a:endParaRPr lang="en-GB" sz="20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000" b="1" dirty="0" err="1">
                <a:latin typeface="Verdana"/>
                <a:ea typeface="Verdana" panose="020B0604030504040204" pitchFamily="34" charset="0"/>
                <a:cs typeface="Verdana"/>
              </a:rPr>
              <a:t>Entwickeln</a:t>
            </a:r>
            <a:r>
              <a:rPr lang="en-GB" sz="2000" b="1" dirty="0">
                <a:latin typeface="Verdana"/>
                <a:ea typeface="Verdana" panose="020B0604030504040204" pitchFamily="34" charset="0"/>
                <a:cs typeface="Verdana"/>
              </a:rPr>
              <a:t>  </a:t>
            </a:r>
            <a:r>
              <a:rPr lang="en-GB" sz="2000" b="1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0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b="1" dirty="0" err="1">
                <a:latin typeface="Verdana"/>
                <a:ea typeface="Verdana" panose="020B0604030504040204" pitchFamily="34" charset="0"/>
                <a:cs typeface="Verdana"/>
              </a:rPr>
              <a:t>ein</a:t>
            </a:r>
            <a:r>
              <a:rPr lang="en-GB" sz="20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b="1" dirty="0" err="1">
                <a:latin typeface="Verdana"/>
                <a:ea typeface="Verdana" panose="020B0604030504040204" pitchFamily="34" charset="0"/>
                <a:cs typeface="Verdana"/>
              </a:rPr>
              <a:t>Gefühl</a:t>
            </a:r>
            <a:r>
              <a:rPr lang="en-GB" sz="2000" b="1" dirty="0">
                <a:latin typeface="Verdana"/>
                <a:ea typeface="Verdana" panose="020B0604030504040204" pitchFamily="34" charset="0"/>
                <a:cs typeface="Verdana"/>
              </a:rPr>
              <a:t> der </a:t>
            </a:r>
            <a:r>
              <a:rPr lang="en-GB" sz="2000" b="1" dirty="0" err="1" smtClean="0">
                <a:latin typeface="Verdana"/>
                <a:ea typeface="Verdana" panose="020B0604030504040204" pitchFamily="34" charset="0"/>
                <a:cs typeface="Verdana"/>
              </a:rPr>
              <a:t>Dringlichkeit</a:t>
            </a:r>
            <a:endParaRPr lang="en-GB" sz="2000" b="1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Menschen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reagieren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auf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Ihre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Begeisterung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und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Überzeugung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!</a:t>
            </a:r>
            <a:endParaRPr lang="en-GB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873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! Shared Marketing\Photoshoot 2014\Helena &amp; Sophia 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7876" y="1196895"/>
            <a:ext cx="5431124" cy="56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126"/>
            <a:ext cx="10515600" cy="1325563"/>
          </a:xfrm>
        </p:spPr>
        <p:txBody>
          <a:bodyPr/>
          <a:lstStyle/>
          <a:p>
            <a:r>
              <a:rPr lang="en-GB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</a:t>
            </a:r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einem</a:t>
            </a:r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5625"/>
            <a:ext cx="6629400" cy="4351338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Arbeiten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mit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Ihrer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Upline</a:t>
            </a: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Machen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sich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mit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den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Erfahrungsgeschichten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anderer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vertraut</a:t>
            </a: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Nutzen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die Reliv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Hilsmittel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: 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/>
            </a:r>
            <a:b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</a:b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3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-Wege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Anrufe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, Meetings, Skype,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u.s.w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.</a:t>
            </a:r>
          </a:p>
          <a:p>
            <a:r>
              <a:rPr lang="en-GB" sz="2400" b="1" dirty="0" err="1" smtClean="0">
                <a:latin typeface="Verdana"/>
                <a:ea typeface="Verdana" panose="020B0604030504040204" pitchFamily="34" charset="0"/>
                <a:cs typeface="Verdana"/>
              </a:rPr>
              <a:t>Fragen</a:t>
            </a:r>
            <a:r>
              <a:rPr lang="en-GB" sz="2400" b="1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b="1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b="1" dirty="0" err="1">
                <a:latin typeface="Verdana"/>
                <a:ea typeface="Verdana" panose="020B0604030504040204" pitchFamily="34" charset="0"/>
                <a:cs typeface="Verdana"/>
              </a:rPr>
              <a:t>immer</a:t>
            </a:r>
            <a:r>
              <a:rPr lang="en-GB" sz="24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b="1" dirty="0" err="1">
                <a:latin typeface="Verdana"/>
                <a:ea typeface="Verdana" panose="020B0604030504040204" pitchFamily="34" charset="0"/>
                <a:cs typeface="Verdana"/>
              </a:rPr>
              <a:t>nach</a:t>
            </a:r>
            <a:r>
              <a:rPr lang="en-GB" sz="24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b="1" dirty="0" err="1">
                <a:latin typeface="Verdana"/>
                <a:ea typeface="Verdana" panose="020B0604030504040204" pitchFamily="34" charset="0"/>
                <a:cs typeface="Verdana"/>
              </a:rPr>
              <a:t>einer</a:t>
            </a:r>
            <a:r>
              <a:rPr lang="en-GB" sz="24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b="1" dirty="0" err="1">
                <a:latin typeface="Verdana"/>
                <a:ea typeface="Verdana" panose="020B0604030504040204" pitchFamily="34" charset="0"/>
                <a:cs typeface="Verdana"/>
              </a:rPr>
              <a:t>Entscheidung</a:t>
            </a:r>
            <a:endParaRPr lang="fr-FR" sz="2400" b="1" dirty="0">
              <a:latin typeface="Verdana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51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! Shared Marketing\Photoshoot 2014\Caroline with Fibrestore &amp; Now 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2200" y="1028773"/>
            <a:ext cx="4663966" cy="58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65126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Fragen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Entscheidung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Produkte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2116667"/>
            <a:ext cx="6997262" cy="406029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 err="1" smtClean="0">
                <a:latin typeface="Verdana"/>
                <a:ea typeface="Verdana" panose="020B0604030504040204" pitchFamily="34" charset="0"/>
                <a:cs typeface="Verdana"/>
              </a:rPr>
              <a:t>Wie</a:t>
            </a:r>
            <a:r>
              <a:rPr lang="en-US" sz="2600" b="1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600" b="1" dirty="0" err="1">
                <a:latin typeface="Verdana"/>
                <a:ea typeface="Verdana" panose="020B0604030504040204" pitchFamily="34" charset="0"/>
                <a:cs typeface="Verdana"/>
              </a:rPr>
              <a:t>möchten</a:t>
            </a:r>
            <a:r>
              <a:rPr lang="en-US" sz="26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600" b="1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6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600" b="1" dirty="0" err="1">
                <a:latin typeface="Verdana"/>
                <a:ea typeface="Verdana" panose="020B0604030504040204" pitchFamily="34" charset="0"/>
                <a:cs typeface="Verdana"/>
              </a:rPr>
              <a:t>anfangen</a:t>
            </a:r>
            <a:r>
              <a:rPr lang="en-US" sz="2600" b="1" dirty="0" smtClean="0">
                <a:latin typeface="Verdana"/>
                <a:ea typeface="Verdana" panose="020B0604030504040204" pitchFamily="34" charset="0"/>
                <a:cs typeface="Verdana"/>
              </a:rPr>
              <a:t>?</a:t>
            </a:r>
            <a:endParaRPr lang="en-US" b="1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914400" lvl="0" indent="-457200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Font typeface="Arial"/>
              <a:buChar char="•"/>
            </a:pP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Stellen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Fragen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und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hören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zu</a:t>
            </a:r>
            <a:endParaRPr lang="en-US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914400" lvl="0" indent="-457200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Font typeface="Arial"/>
              <a:buChar char="•"/>
            </a:pPr>
            <a:r>
              <a:rPr lang="en-US" sz="2400" dirty="0" err="1" smtClean="0">
                <a:latin typeface="Verdana"/>
                <a:ea typeface="Verdana" panose="020B0604030504040204" pitchFamily="34" charset="0"/>
                <a:cs typeface="Verdana"/>
              </a:rPr>
              <a:t>Empfehlen</a:t>
            </a:r>
            <a:r>
              <a:rPr lang="en-US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: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Persönliche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Bedürfnisse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?</a:t>
            </a:r>
          </a:p>
          <a:p>
            <a:pPr marL="914400" lvl="0" indent="-457200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Font typeface="Arial"/>
              <a:buChar char="•"/>
            </a:pPr>
            <a:r>
              <a:rPr lang="en-US" sz="2400" dirty="0" err="1" smtClean="0">
                <a:latin typeface="Verdana"/>
                <a:ea typeface="Verdana" panose="020B0604030504040204" pitchFamily="34" charset="0"/>
                <a:cs typeface="Verdana"/>
              </a:rPr>
              <a:t>Fassen</a:t>
            </a:r>
            <a:r>
              <a:rPr lang="en-US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sich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kurz</a:t>
            </a:r>
            <a:endParaRPr lang="en-US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914400" lvl="0" indent="-457200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Font typeface="Arial"/>
              <a:buChar char="•"/>
            </a:pPr>
            <a:r>
              <a:rPr lang="en-US" sz="2400" dirty="0" err="1" smtClean="0">
                <a:latin typeface="Verdana"/>
                <a:ea typeface="Verdana" panose="020B0604030504040204" pitchFamily="34" charset="0"/>
                <a:cs typeface="Verdana"/>
              </a:rPr>
              <a:t>Zeigen</a:t>
            </a:r>
            <a:r>
              <a:rPr lang="en-US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ihnen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wie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man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bei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den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Produkten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sparen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kann</a:t>
            </a:r>
            <a:endParaRPr lang="en-US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b="1" dirty="0" err="1">
                <a:latin typeface="Verdana"/>
                <a:ea typeface="Verdana" panose="020B0604030504040204" pitchFamily="34" charset="0"/>
                <a:cs typeface="Verdana"/>
              </a:rPr>
              <a:t>Kennen</a:t>
            </a:r>
            <a:r>
              <a:rPr lang="en-US" sz="24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b="1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4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b="1" dirty="0" err="1">
                <a:latin typeface="Verdana"/>
                <a:ea typeface="Verdana" panose="020B0604030504040204" pitchFamily="34" charset="0"/>
                <a:cs typeface="Verdana"/>
              </a:rPr>
              <a:t>jemanden</a:t>
            </a:r>
            <a:r>
              <a:rPr lang="en-US" sz="2400" b="1" dirty="0">
                <a:latin typeface="Verdana"/>
                <a:ea typeface="Verdana" panose="020B0604030504040204" pitchFamily="34" charset="0"/>
                <a:cs typeface="Verdana"/>
              </a:rPr>
              <a:t> der von Reliv </a:t>
            </a:r>
            <a:r>
              <a:rPr lang="en-US" sz="2400" b="1" dirty="0" err="1">
                <a:latin typeface="Verdana"/>
                <a:ea typeface="Verdana" panose="020B0604030504040204" pitchFamily="34" charset="0"/>
                <a:cs typeface="Verdana"/>
              </a:rPr>
              <a:t>Produkten</a:t>
            </a:r>
            <a:r>
              <a:rPr lang="en-US" sz="24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b="1" dirty="0" err="1">
                <a:latin typeface="Verdana"/>
                <a:ea typeface="Verdana" panose="020B0604030504040204" pitchFamily="34" charset="0"/>
                <a:cs typeface="Verdana"/>
              </a:rPr>
              <a:t>profitieren</a:t>
            </a:r>
            <a:r>
              <a:rPr lang="en-US" sz="24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b="1" dirty="0" err="1">
                <a:latin typeface="Verdana"/>
                <a:ea typeface="Verdana" panose="020B0604030504040204" pitchFamily="34" charset="0"/>
                <a:cs typeface="Verdana"/>
              </a:rPr>
              <a:t>könnte</a:t>
            </a:r>
            <a:r>
              <a:rPr lang="en-US" sz="2400" b="1" dirty="0">
                <a:latin typeface="Verdana"/>
                <a:ea typeface="Verdana" panose="020B0604030504040204" pitchFamily="34" charset="0"/>
                <a:cs typeface="Verdana"/>
              </a:rPr>
              <a:t>?</a:t>
            </a:r>
            <a:endParaRPr lang="fr-FR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7928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! Shared Marketing\Photoshoot 2014\Pedro 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0689" y="703537"/>
            <a:ext cx="6262113" cy="61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7" y="365126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Fragen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Entscheidung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Unternehmen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83" y="1807668"/>
            <a:ext cx="7094482" cy="308139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dirty="0" err="1" smtClean="0">
                <a:latin typeface="Verdana"/>
                <a:ea typeface="Verdana" panose="020B0604030504040204" pitchFamily="34" charset="0"/>
                <a:cs typeface="Verdana"/>
              </a:rPr>
              <a:t>Wie</a:t>
            </a:r>
            <a:r>
              <a:rPr lang="en-US" sz="1800" b="1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b="1" dirty="0" err="1">
                <a:latin typeface="Verdana"/>
                <a:ea typeface="Verdana" panose="020B0604030504040204" pitchFamily="34" charset="0"/>
                <a:cs typeface="Verdana"/>
              </a:rPr>
              <a:t>möchten</a:t>
            </a:r>
            <a:r>
              <a:rPr lang="en-US" sz="18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b="1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18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b="1" dirty="0" err="1">
                <a:latin typeface="Verdana"/>
                <a:ea typeface="Verdana" panose="020B0604030504040204" pitchFamily="34" charset="0"/>
                <a:cs typeface="Verdana"/>
              </a:rPr>
              <a:t>anfangen</a:t>
            </a:r>
            <a:r>
              <a:rPr lang="en-US" sz="1800" b="1" dirty="0" smtClean="0">
                <a:latin typeface="Verdana"/>
                <a:ea typeface="Verdana" panose="020B0604030504040204" pitchFamily="34" charset="0"/>
                <a:cs typeface="Verdana"/>
              </a:rPr>
              <a:t>?</a:t>
            </a:r>
          </a:p>
          <a:p>
            <a:pPr marL="571500" indent="-3429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Gehen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smtClean="0">
                <a:latin typeface="Verdana"/>
                <a:ea typeface="Verdana" panose="020B0604030504040204" pitchFamily="34" charset="0"/>
                <a:cs typeface="Verdana"/>
              </a:rPr>
              <a:t>die </a:t>
            </a:r>
            <a:r>
              <a:rPr lang="en-US" sz="1800" dirty="0" err="1" smtClean="0">
                <a:latin typeface="Verdana"/>
                <a:ea typeface="Verdana" panose="020B0604030504040204" pitchFamily="34" charset="0"/>
                <a:cs typeface="Verdana"/>
              </a:rPr>
              <a:t>Verdienstoptionen</a:t>
            </a:r>
            <a:r>
              <a:rPr lang="en-US" sz="18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 smtClean="0">
                <a:latin typeface="Verdana"/>
                <a:ea typeface="Verdana" panose="020B0604030504040204" pitchFamily="34" charset="0"/>
                <a:cs typeface="Verdana"/>
              </a:rPr>
              <a:t>durch</a:t>
            </a:r>
            <a:endParaRPr lang="en-US" sz="18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571500" indent="-3429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latin typeface="Verdana"/>
                <a:ea typeface="Verdana" panose="020B0604030504040204" pitchFamily="34" charset="0"/>
                <a:cs typeface="Verdana"/>
              </a:rPr>
              <a:t>Gehen</a:t>
            </a:r>
            <a:r>
              <a:rPr lang="en-US" sz="18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nochmals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durch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den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Vergütungsplan</a:t>
            </a:r>
            <a:endParaRPr lang="en-US" sz="18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571500" indent="-3429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latin typeface="Verdana"/>
                <a:ea typeface="Verdana" panose="020B0604030504040204" pitchFamily="34" charset="0"/>
                <a:cs typeface="Verdana"/>
              </a:rPr>
              <a:t>Stellen</a:t>
            </a:r>
            <a:r>
              <a:rPr lang="en-US" sz="18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Fragen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und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hören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zu</a:t>
            </a:r>
            <a:endParaRPr lang="en-US" sz="18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571500" indent="-3429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latin typeface="Verdana"/>
                <a:ea typeface="Verdana" panose="020B0604030504040204" pitchFamily="34" charset="0"/>
                <a:cs typeface="Verdana"/>
              </a:rPr>
              <a:t>Helfen</a:t>
            </a:r>
            <a:r>
              <a:rPr lang="en-US" sz="18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Ihren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zukünftigen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Partnern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ihr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Potential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zu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entdecken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und die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für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beste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Option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zu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 panose="020B0604030504040204" pitchFamily="34" charset="0"/>
                <a:cs typeface="Verdana"/>
              </a:rPr>
              <a:t>wählen</a:t>
            </a:r>
            <a:r>
              <a:rPr lang="en-US" sz="1800" dirty="0">
                <a:latin typeface="Verdana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939" y="4960456"/>
            <a:ext cx="6096000" cy="15209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2500"/>
              </a:spcAft>
            </a:pP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Einführung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 der </a:t>
            </a:r>
            <a:r>
              <a:rPr lang="en-US" dirty="0" err="1" smtClean="0">
                <a:latin typeface="Verdana"/>
                <a:ea typeface="Verdana" panose="020B0604030504040204" pitchFamily="34" charset="0"/>
                <a:cs typeface="Verdana"/>
              </a:rPr>
              <a:t>Produkte</a:t>
            </a:r>
            <a: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  <a:t>. Fast Start? Master 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Affiliate</a:t>
            </a:r>
            <a: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  <a:t>?</a:t>
            </a:r>
          </a:p>
          <a:p>
            <a:pPr>
              <a:spcAft>
                <a:spcPts val="2500"/>
              </a:spcAft>
            </a:pPr>
            <a:r>
              <a:rPr lang="en-US" b="1" dirty="0" err="1" smtClean="0">
                <a:latin typeface="Verdana"/>
                <a:ea typeface="Verdana" panose="020B0604030504040204" pitchFamily="34" charset="0"/>
                <a:cs typeface="Verdana"/>
              </a:rPr>
              <a:t>Kennen</a:t>
            </a:r>
            <a:r>
              <a:rPr lang="en-US" b="1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b="1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b="1" dirty="0" err="1">
                <a:latin typeface="Verdana"/>
                <a:ea typeface="Verdana" panose="020B0604030504040204" pitchFamily="34" charset="0"/>
                <a:cs typeface="Verdana"/>
              </a:rPr>
              <a:t>jemanden</a:t>
            </a:r>
            <a:r>
              <a:rPr lang="en-US" b="1" dirty="0">
                <a:latin typeface="Verdana"/>
                <a:ea typeface="Verdana" panose="020B0604030504040204" pitchFamily="34" charset="0"/>
                <a:cs typeface="Verdana"/>
              </a:rPr>
              <a:t> der </a:t>
            </a:r>
            <a:r>
              <a:rPr lang="en-US" b="1" dirty="0" err="1">
                <a:latin typeface="Verdana"/>
                <a:ea typeface="Verdana" panose="020B0604030504040204" pitchFamily="34" charset="0"/>
                <a:cs typeface="Verdana"/>
              </a:rPr>
              <a:t>Interesse</a:t>
            </a:r>
            <a:r>
              <a:rPr lang="en-US" b="1" dirty="0">
                <a:latin typeface="Verdana"/>
                <a:ea typeface="Verdana" panose="020B0604030504040204" pitchFamily="34" charset="0"/>
                <a:cs typeface="Verdana"/>
              </a:rPr>
              <a:t> an </a:t>
            </a:r>
            <a:r>
              <a:rPr lang="en-US" b="1" dirty="0" err="1">
                <a:latin typeface="Verdana"/>
                <a:ea typeface="Verdana" panose="020B0604030504040204" pitchFamily="34" charset="0"/>
                <a:cs typeface="Verdana"/>
              </a:rPr>
              <a:t>einer</a:t>
            </a:r>
            <a:r>
              <a:rPr lang="en-US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b="1" dirty="0" err="1">
                <a:latin typeface="Verdana"/>
                <a:ea typeface="Verdana" panose="020B0604030504040204" pitchFamily="34" charset="0"/>
                <a:cs typeface="Verdana"/>
              </a:rPr>
              <a:t>Selbständigkeit</a:t>
            </a:r>
            <a:r>
              <a:rPr lang="en-US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b="1" dirty="0" err="1">
                <a:latin typeface="Verdana"/>
                <a:ea typeface="Verdana" panose="020B0604030504040204" pitchFamily="34" charset="0"/>
                <a:cs typeface="Verdana"/>
              </a:rPr>
              <a:t>mit</a:t>
            </a:r>
            <a:r>
              <a:rPr lang="en-US" b="1" dirty="0">
                <a:latin typeface="Verdana"/>
                <a:ea typeface="Verdana" panose="020B0604030504040204" pitchFamily="34" charset="0"/>
                <a:cs typeface="Verdana"/>
              </a:rPr>
              <a:t> Reliv </a:t>
            </a:r>
            <a:r>
              <a:rPr lang="en-US" b="1" dirty="0" err="1">
                <a:latin typeface="Verdana"/>
                <a:ea typeface="Verdana" panose="020B0604030504040204" pitchFamily="34" charset="0"/>
                <a:cs typeface="Verdana"/>
              </a:rPr>
              <a:t>hätte</a:t>
            </a:r>
            <a:r>
              <a:rPr lang="en-US" b="1" dirty="0">
                <a:latin typeface="Verdana"/>
                <a:ea typeface="Verdana" panose="020B0604030504040204" pitchFamily="34" charset="0"/>
                <a:cs typeface="Verdana"/>
              </a:rPr>
              <a:t>?</a:t>
            </a:r>
            <a:endParaRPr lang="en-US" dirty="0">
              <a:latin typeface="Verdana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0069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! Shared Marketing\Photoshoot 2014\Karen - On The Phon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4140" y="1340067"/>
            <a:ext cx="5617859" cy="55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985" y="289823"/>
            <a:ext cx="11255622" cy="1325563"/>
          </a:xfrm>
        </p:spPr>
        <p:txBody>
          <a:bodyPr/>
          <a:lstStyle/>
          <a:p>
            <a:r>
              <a:rPr lang="en-GB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Informieren</a:t>
            </a:r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Entwicklung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Kunden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87" y="1932886"/>
            <a:ext cx="6197301" cy="4430413"/>
          </a:xfrm>
        </p:spPr>
        <p:txBody>
          <a:bodyPr>
            <a:normAutofit/>
          </a:bodyPr>
          <a:lstStyle/>
          <a:p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Nutzen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das Reliv System </a:t>
            </a:r>
            <a:endParaRPr lang="en-GB" sz="22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endParaRPr lang="en-GB" sz="2200" b="1" u="sng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0">
              <a:buNone/>
            </a:pPr>
            <a:r>
              <a:rPr lang="en-GB" sz="2200" b="1" u="sng" dirty="0" err="1">
                <a:latin typeface="Verdana"/>
                <a:ea typeface="Verdana" panose="020B0604030504040204" pitchFamily="34" charset="0"/>
                <a:cs typeface="Verdana"/>
              </a:rPr>
              <a:t>Ihr</a:t>
            </a:r>
            <a:r>
              <a:rPr lang="en-GB" sz="2200" b="1" u="sng" dirty="0">
                <a:latin typeface="Verdana"/>
                <a:ea typeface="Verdana" panose="020B0604030504040204" pitchFamily="34" charset="0"/>
                <a:cs typeface="Verdana"/>
              </a:rPr>
              <a:t> Sponsor </a:t>
            </a:r>
            <a:r>
              <a:rPr lang="en-GB" sz="2200" b="1" u="sng" dirty="0" err="1">
                <a:latin typeface="Verdana"/>
                <a:ea typeface="Verdana" panose="020B0604030504040204" pitchFamily="34" charset="0"/>
                <a:cs typeface="Verdana"/>
              </a:rPr>
              <a:t>wird</a:t>
            </a:r>
            <a:r>
              <a:rPr lang="en-GB" sz="2200" b="1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b="1" u="sng" dirty="0" err="1">
                <a:latin typeface="Verdana"/>
                <a:ea typeface="Verdana" panose="020B0604030504040204" pitchFamily="34" charset="0"/>
                <a:cs typeface="Verdana"/>
              </a:rPr>
              <a:t>Ihnen</a:t>
            </a:r>
            <a:r>
              <a:rPr lang="en-GB" sz="2200" b="1" u="sng" dirty="0">
                <a:latin typeface="Verdana"/>
                <a:ea typeface="Verdana" panose="020B0604030504040204" pitchFamily="34" charset="0"/>
                <a:cs typeface="Verdana"/>
              </a:rPr>
              <a:t> die </a:t>
            </a:r>
            <a:r>
              <a:rPr lang="en-GB" sz="2200" b="1" u="sng" dirty="0" err="1">
                <a:latin typeface="Verdana"/>
                <a:ea typeface="Verdana" panose="020B0604030504040204" pitchFamily="34" charset="0"/>
                <a:cs typeface="Verdana"/>
              </a:rPr>
              <a:t>Vorteile</a:t>
            </a:r>
            <a:r>
              <a:rPr lang="en-GB" sz="2200" b="1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b="1" u="sng" dirty="0" err="1">
                <a:latin typeface="Verdana"/>
                <a:ea typeface="Verdana" panose="020B0604030504040204" pitchFamily="34" charset="0"/>
                <a:cs typeface="Verdana"/>
              </a:rPr>
              <a:t>einer</a:t>
            </a:r>
            <a:r>
              <a:rPr lang="en-GB" sz="2200" b="1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b="1" u="sng" dirty="0" err="1">
                <a:latin typeface="Verdana"/>
                <a:ea typeface="Verdana" panose="020B0604030504040204" pitchFamily="34" charset="0"/>
                <a:cs typeface="Verdana"/>
              </a:rPr>
              <a:t>guten</a:t>
            </a:r>
            <a:r>
              <a:rPr lang="en-GB" sz="2200" b="1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b="1" u="sng" dirty="0" err="1">
                <a:latin typeface="Verdana"/>
                <a:ea typeface="Verdana" panose="020B0604030504040204" pitchFamily="34" charset="0"/>
                <a:cs typeface="Verdana"/>
              </a:rPr>
              <a:t>Zusammenarbeit</a:t>
            </a:r>
            <a:r>
              <a:rPr lang="en-GB" sz="2200" b="1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b="1" u="sng" dirty="0" err="1" smtClean="0">
                <a:latin typeface="Verdana"/>
                <a:ea typeface="Verdana" panose="020B0604030504040204" pitchFamily="34" charset="0"/>
                <a:cs typeface="Verdana"/>
              </a:rPr>
              <a:t>zeigen</a:t>
            </a:r>
            <a:r>
              <a:rPr lang="en-GB" sz="2200" b="1" u="sng" dirty="0" smtClean="0">
                <a:latin typeface="Verdana"/>
                <a:ea typeface="Verdana" panose="020B0604030504040204" pitchFamily="34" charset="0"/>
                <a:cs typeface="Verdana"/>
              </a:rPr>
              <a:t>:</a:t>
            </a:r>
            <a:endParaRPr lang="en-GB" sz="2200" b="1" u="sng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buFont typeface="Arial"/>
              <a:buChar char="•"/>
            </a:pP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Kontinuität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=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großartige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Resultate</a:t>
            </a:r>
            <a:endParaRPr lang="en-GB" sz="22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buFont typeface="Arial"/>
              <a:buChar char="•"/>
            </a:pP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Kunde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wird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Vertriebspartner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/ 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Master </a:t>
            </a: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Affilate</a:t>
            </a:r>
            <a:endParaRPr lang="en-GB" sz="22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buFont typeface="Arial"/>
              <a:buChar char="•"/>
            </a:pP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Führt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zu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Weiterempfehlungen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und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Vervielfältigung</a:t>
            </a:r>
            <a:endParaRPr lang="en-GB" sz="22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0">
              <a:buNone/>
            </a:pPr>
            <a:endParaRPr lang="en-GB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1592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6985" y="289823"/>
            <a:ext cx="11161029" cy="132556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l" defTabSz="914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Informieren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Entwicklung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Kunden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286" y="1539186"/>
            <a:ext cx="10515600" cy="4769648"/>
          </a:xfrm>
        </p:spPr>
        <p:txBody>
          <a:bodyPr>
            <a:normAutofit fontScale="92500" lnSpcReduction="10000"/>
          </a:bodyPr>
          <a:lstStyle/>
          <a:p>
            <a:pPr marL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Füllen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einen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Kundenfragebogen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aus</a:t>
            </a:r>
            <a:endParaRPr lang="en-US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dirty="0" err="1" smtClean="0">
                <a:latin typeface="Verdana"/>
                <a:ea typeface="Verdana" panose="020B0604030504040204" pitchFamily="34" charset="0"/>
                <a:cs typeface="Verdana"/>
              </a:rPr>
              <a:t>Helfen</a:t>
            </a:r>
            <a: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Kunden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mit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ihren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Produktregimen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 und </a:t>
            </a:r>
            <a: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  <a:t/>
            </a:r>
            <a:b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</a:br>
            <a: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  <a:t>	</a:t>
            </a:r>
            <a:r>
              <a:rPr lang="en-US" dirty="0" err="1" smtClean="0">
                <a:latin typeface="Verdana"/>
                <a:ea typeface="Verdana" panose="020B0604030504040204" pitchFamily="34" charset="0"/>
                <a:cs typeface="Verdana"/>
              </a:rPr>
              <a:t>versetzen</a:t>
            </a:r>
            <a: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sich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 in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deren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err="1" smtClean="0">
                <a:latin typeface="Verdana"/>
                <a:ea typeface="Verdana" panose="020B0604030504040204" pitchFamily="34" charset="0"/>
                <a:cs typeface="Verdana"/>
              </a:rPr>
              <a:t>Lage</a:t>
            </a:r>
            <a:endParaRPr lang="en-US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-457200">
              <a:lnSpc>
                <a:spcPct val="110000"/>
              </a:lnSpc>
              <a:spcBef>
                <a:spcPts val="1800"/>
              </a:spcBef>
              <a:buNone/>
              <a:tabLst>
                <a:tab pos="457200" algn="l"/>
              </a:tabLst>
            </a:pPr>
            <a:r>
              <a:rPr lang="en-US" u="sng" dirty="0" err="1">
                <a:latin typeface="Verdana"/>
                <a:ea typeface="Verdana" panose="020B0604030504040204" pitchFamily="34" charset="0"/>
                <a:cs typeface="Verdana"/>
              </a:rPr>
              <a:t>Fassen</a:t>
            </a:r>
            <a:r>
              <a:rPr lang="en-US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u="sng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u="sng" dirty="0" err="1">
                <a:latin typeface="Verdana"/>
                <a:ea typeface="Verdana" panose="020B0604030504040204" pitchFamily="34" charset="0"/>
                <a:cs typeface="Verdana"/>
              </a:rPr>
              <a:t>sich</a:t>
            </a:r>
            <a:r>
              <a:rPr lang="en-US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u="sng" dirty="0" err="1">
                <a:latin typeface="Verdana"/>
                <a:ea typeface="Verdana" panose="020B0604030504040204" pitchFamily="34" charset="0"/>
                <a:cs typeface="Verdana"/>
              </a:rPr>
              <a:t>kurz</a:t>
            </a:r>
            <a:endParaRPr lang="en-US" u="sng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-457200">
              <a:lnSpc>
                <a:spcPct val="110000"/>
              </a:lnSpc>
              <a:spcBef>
                <a:spcPts val="1800"/>
              </a:spcBef>
              <a:buNone/>
            </a:pPr>
            <a:endParaRPr lang="en-US" sz="3400" u="sng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lvl="1" indent="0">
              <a:lnSpc>
                <a:spcPct val="110000"/>
              </a:lnSpc>
              <a:spcBef>
                <a:spcPts val="1800"/>
              </a:spcBef>
              <a:buNone/>
            </a:pPr>
            <a:endParaRPr lang="en-US" sz="34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 marL="457162" lvl="2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3000" dirty="0" err="1">
                <a:latin typeface="Verdana"/>
                <a:ea typeface="Verdana" panose="020B0604030504040204" pitchFamily="34" charset="0"/>
                <a:cs typeface="Verdana"/>
              </a:rPr>
              <a:t>Kennen</a:t>
            </a:r>
            <a:r>
              <a:rPr lang="en-US" sz="3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30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3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3000" dirty="0" err="1">
                <a:latin typeface="Verdana"/>
                <a:ea typeface="Verdana" panose="020B0604030504040204" pitchFamily="34" charset="0"/>
                <a:cs typeface="Verdana"/>
              </a:rPr>
              <a:t>jemanden</a:t>
            </a:r>
            <a:r>
              <a:rPr lang="en-US" sz="3000" dirty="0">
                <a:latin typeface="Verdana"/>
                <a:ea typeface="Verdana" panose="020B0604030504040204" pitchFamily="34" charset="0"/>
                <a:cs typeface="Verdana"/>
              </a:rPr>
              <a:t> der von </a:t>
            </a:r>
            <a:r>
              <a:rPr lang="en-US" sz="3000" dirty="0" err="1">
                <a:latin typeface="Verdana"/>
                <a:ea typeface="Verdana" panose="020B0604030504040204" pitchFamily="34" charset="0"/>
                <a:cs typeface="Verdana"/>
              </a:rPr>
              <a:t>diesen</a:t>
            </a:r>
            <a:r>
              <a:rPr lang="en-US" sz="3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3000" dirty="0" err="1">
                <a:latin typeface="Verdana"/>
                <a:ea typeface="Verdana" panose="020B0604030504040204" pitchFamily="34" charset="0"/>
                <a:cs typeface="Verdana"/>
              </a:rPr>
              <a:t>Produkten</a:t>
            </a:r>
            <a:r>
              <a:rPr lang="en-US" sz="3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3000" dirty="0" err="1">
                <a:latin typeface="Verdana"/>
                <a:ea typeface="Verdana" panose="020B0604030504040204" pitchFamily="34" charset="0"/>
                <a:cs typeface="Verdana"/>
              </a:rPr>
              <a:t>oder</a:t>
            </a:r>
            <a:r>
              <a:rPr lang="en-US" sz="3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3000" dirty="0" err="1">
                <a:latin typeface="Verdana"/>
                <a:ea typeface="Verdana" panose="020B0604030504040204" pitchFamily="34" charset="0"/>
                <a:cs typeface="Verdana"/>
              </a:rPr>
              <a:t>dieser</a:t>
            </a:r>
            <a:r>
              <a:rPr lang="en-US" sz="3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3000" dirty="0" err="1">
                <a:latin typeface="Verdana"/>
                <a:ea typeface="Verdana" panose="020B0604030504040204" pitchFamily="34" charset="0"/>
                <a:cs typeface="Verdana"/>
              </a:rPr>
              <a:t>Geschäftsmöglichkeit</a:t>
            </a:r>
            <a:r>
              <a:rPr lang="en-US" sz="3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3000" dirty="0" err="1">
                <a:latin typeface="Verdana"/>
                <a:ea typeface="Verdana" panose="020B0604030504040204" pitchFamily="34" charset="0"/>
                <a:cs typeface="Verdana"/>
              </a:rPr>
              <a:t>profitieren</a:t>
            </a:r>
            <a:r>
              <a:rPr lang="en-US" sz="3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3000" dirty="0" err="1">
                <a:latin typeface="Verdana"/>
                <a:ea typeface="Verdana" panose="020B0604030504040204" pitchFamily="34" charset="0"/>
                <a:cs typeface="Verdana"/>
              </a:rPr>
              <a:t>könnte</a:t>
            </a:r>
            <a:r>
              <a:rPr lang="en-US" sz="3000" dirty="0">
                <a:latin typeface="Verdana"/>
                <a:ea typeface="Verdana" panose="020B0604030504040204" pitchFamily="34" charset="0"/>
                <a:cs typeface="Verdana"/>
              </a:rPr>
              <a:t>?</a:t>
            </a:r>
            <a:endParaRPr lang="fr-FR" dirty="0">
              <a:latin typeface="Verdana"/>
              <a:cs typeface="Verdana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7349" y="3598920"/>
            <a:ext cx="10688062" cy="1639614"/>
            <a:chOff x="726179" y="3563011"/>
            <a:chExt cx="10688062" cy="1639614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505588255"/>
                </p:ext>
              </p:extLst>
            </p:nvPr>
          </p:nvGraphicFramePr>
          <p:xfrm>
            <a:off x="726179" y="3563011"/>
            <a:ext cx="10688062" cy="16396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340069" y="3736425"/>
              <a:ext cx="993228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n-GB" dirty="0" smtClean="0">
                  <a:latin typeface="Verdana"/>
                  <a:cs typeface="Verdana"/>
                </a:rPr>
                <a:t>Tag </a:t>
              </a:r>
              <a:r>
                <a:rPr lang="en-GB" dirty="0">
                  <a:latin typeface="Verdana"/>
                  <a:cs typeface="Verdana"/>
                </a:rPr>
                <a:t>1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1558" y="3735691"/>
              <a:ext cx="993228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n-GB" dirty="0" smtClean="0">
                  <a:latin typeface="Verdana"/>
                  <a:cs typeface="Verdana"/>
                </a:rPr>
                <a:t>Tag 3 </a:t>
              </a:r>
              <a:endParaRPr lang="en-GB" dirty="0">
                <a:latin typeface="Verdana"/>
                <a:cs typeface="Verdan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41500" y="3730435"/>
              <a:ext cx="108453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n-GB" dirty="0" smtClean="0">
                  <a:latin typeface="Verdana"/>
                  <a:cs typeface="Verdana"/>
                </a:rPr>
                <a:t>Tag 10 </a:t>
              </a:r>
              <a:endParaRPr lang="en-GB" dirty="0"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78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446" y="1487508"/>
            <a:ext cx="6523554" cy="4512113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en-US" sz="1600" b="1" dirty="0" err="1">
                <a:latin typeface="Verdana"/>
                <a:ea typeface="Verdana" panose="020B0604030504040204" pitchFamily="34" charset="0"/>
                <a:cs typeface="Verdana"/>
              </a:rPr>
              <a:t>Helfen</a:t>
            </a:r>
            <a:r>
              <a:rPr lang="en-US" sz="16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b="1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16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b="1" dirty="0" err="1">
                <a:latin typeface="Verdana"/>
                <a:ea typeface="Verdana" panose="020B0604030504040204" pitchFamily="34" charset="0"/>
                <a:cs typeface="Verdana"/>
              </a:rPr>
              <a:t>Ihren</a:t>
            </a:r>
            <a:r>
              <a:rPr lang="en-US" sz="16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b="1" dirty="0" err="1">
                <a:latin typeface="Verdana"/>
                <a:ea typeface="Verdana" panose="020B0604030504040204" pitchFamily="34" charset="0"/>
                <a:cs typeface="Verdana"/>
              </a:rPr>
              <a:t>Vertriebspartnern</a:t>
            </a:r>
            <a:r>
              <a:rPr lang="en-US" sz="16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b="1" dirty="0" err="1" smtClean="0">
                <a:latin typeface="Verdana"/>
                <a:ea typeface="Verdana" panose="020B0604030504040204" pitchFamily="34" charset="0"/>
                <a:cs typeface="Verdana"/>
              </a:rPr>
              <a:t>umgehend</a:t>
            </a:r>
            <a:r>
              <a:rPr lang="en-US" sz="1600" b="1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b="1" dirty="0" err="1" smtClean="0">
                <a:latin typeface="Verdana"/>
                <a:ea typeface="Verdana" panose="020B0604030504040204" pitchFamily="34" charset="0"/>
                <a:cs typeface="Verdana"/>
              </a:rPr>
              <a:t>zu</a:t>
            </a:r>
            <a:r>
              <a:rPr lang="en-US" sz="1600" b="1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b="1" dirty="0" err="1">
                <a:latin typeface="Verdana"/>
                <a:ea typeface="Verdana" panose="020B0604030504040204" pitchFamily="34" charset="0"/>
                <a:cs typeface="Verdana"/>
              </a:rPr>
              <a:t>einem</a:t>
            </a:r>
            <a:r>
              <a:rPr lang="en-US" sz="16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b="1" dirty="0" err="1" smtClean="0">
                <a:latin typeface="Verdana"/>
                <a:ea typeface="Verdana" panose="020B0604030504040204" pitchFamily="34" charset="0"/>
                <a:cs typeface="Verdana"/>
              </a:rPr>
              <a:t>erfolgreichen</a:t>
            </a:r>
            <a:r>
              <a:rPr lang="en-US" sz="1600" b="1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b="1" dirty="0">
                <a:latin typeface="Verdana"/>
                <a:ea typeface="Verdana" panose="020B0604030504040204" pitchFamily="34" charset="0"/>
                <a:cs typeface="Verdana"/>
              </a:rPr>
              <a:t>Start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</a:pPr>
            <a:r>
              <a:rPr lang="en-US" sz="1600" u="sng" dirty="0" err="1">
                <a:latin typeface="Verdana"/>
                <a:ea typeface="Verdana" panose="020B0604030504040204" pitchFamily="34" charset="0"/>
                <a:cs typeface="Verdana"/>
              </a:rPr>
              <a:t>Identifizierung</a:t>
            </a:r>
            <a:r>
              <a:rPr lang="en-US" sz="1600" dirty="0">
                <a:latin typeface="Verdana"/>
                <a:ea typeface="Verdana" panose="020B0604030504040204" pitchFamily="34" charset="0"/>
                <a:cs typeface="Verdana"/>
              </a:rPr>
              <a:t> – </a:t>
            </a:r>
            <a:r>
              <a:rPr lang="en-US" sz="1600" dirty="0" err="1">
                <a:latin typeface="Verdana"/>
                <a:ea typeface="Verdana" panose="020B0604030504040204" pitchFamily="34" charset="0"/>
                <a:cs typeface="Verdana"/>
              </a:rPr>
              <a:t>stellen</a:t>
            </a:r>
            <a:r>
              <a:rPr lang="en-US" sz="16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16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 panose="020B0604030504040204" pitchFamily="34" charset="0"/>
                <a:cs typeface="Verdana"/>
              </a:rPr>
              <a:t>eine</a:t>
            </a:r>
            <a:r>
              <a:rPr lang="en-US" sz="16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 panose="020B0604030504040204" pitchFamily="34" charset="0"/>
                <a:cs typeface="Verdana"/>
              </a:rPr>
              <a:t>Liste</a:t>
            </a:r>
            <a:r>
              <a:rPr lang="en-US" sz="16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 panose="020B0604030504040204" pitchFamily="34" charset="0"/>
                <a:cs typeface="Verdana"/>
              </a:rPr>
              <a:t>zusammen</a:t>
            </a:r>
            <a:endParaRPr lang="en-US" sz="16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341313" indent="-341313">
              <a:lnSpc>
                <a:spcPct val="120000"/>
              </a:lnSpc>
              <a:spcBef>
                <a:spcPts val="0"/>
              </a:spcBef>
            </a:pPr>
            <a:r>
              <a:rPr lang="en-US" sz="1600" u="sng" dirty="0" err="1" smtClean="0">
                <a:latin typeface="Verdana"/>
                <a:ea typeface="Verdana" panose="020B0604030504040204" pitchFamily="34" charset="0"/>
                <a:cs typeface="Verdana"/>
              </a:rPr>
              <a:t>Verbinden</a:t>
            </a:r>
            <a:r>
              <a:rPr lang="en-US" sz="16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dirty="0">
                <a:latin typeface="Verdana"/>
                <a:ea typeface="Verdana" panose="020B0604030504040204" pitchFamily="34" charset="0"/>
                <a:cs typeface="Verdana"/>
              </a:rPr>
              <a:t>– wen </a:t>
            </a:r>
            <a:r>
              <a:rPr lang="en-US" sz="1600" dirty="0" err="1">
                <a:latin typeface="Verdana"/>
                <a:ea typeface="Verdana" panose="020B0604030504040204" pitchFamily="34" charset="0"/>
                <a:cs typeface="Verdana"/>
              </a:rPr>
              <a:t>zuerst</a:t>
            </a:r>
            <a:r>
              <a:rPr lang="en-US" sz="16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 panose="020B0604030504040204" pitchFamily="34" charset="0"/>
                <a:cs typeface="Verdana"/>
              </a:rPr>
              <a:t>anrufen</a:t>
            </a:r>
            <a:r>
              <a:rPr lang="en-US" sz="1600" dirty="0">
                <a:latin typeface="Verdana"/>
                <a:ea typeface="Verdana" panose="020B0604030504040204" pitchFamily="34" charset="0"/>
                <a:cs typeface="Verdana"/>
              </a:rPr>
              <a:t>?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</a:pPr>
            <a:r>
              <a:rPr lang="en-US" sz="1600" u="sng" dirty="0" err="1" smtClean="0">
                <a:latin typeface="Verdana"/>
                <a:ea typeface="Verdana" panose="020B0604030504040204" pitchFamily="34" charset="0"/>
                <a:cs typeface="Verdana"/>
              </a:rPr>
              <a:t>Teilen</a:t>
            </a:r>
            <a:r>
              <a:rPr lang="en-US" sz="1600" u="sng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u="sng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1600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u="sng" dirty="0" err="1">
                <a:latin typeface="Verdana"/>
                <a:ea typeface="Verdana" panose="020B0604030504040204" pitchFamily="34" charset="0"/>
                <a:cs typeface="Verdana"/>
              </a:rPr>
              <a:t>Ihre</a:t>
            </a:r>
            <a:r>
              <a:rPr lang="en-US" sz="1600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u="sng" dirty="0" smtClean="0">
                <a:latin typeface="Verdana"/>
                <a:ea typeface="Verdana" panose="020B0604030504040204" pitchFamily="34" charset="0"/>
                <a:cs typeface="Verdana"/>
              </a:rPr>
              <a:t>Geschichte </a:t>
            </a:r>
            <a:r>
              <a:rPr lang="en-US" sz="1600" u="sng" dirty="0" err="1" smtClean="0">
                <a:latin typeface="Verdana"/>
                <a:ea typeface="Verdana" panose="020B0604030504040204" pitchFamily="34" charset="0"/>
                <a:cs typeface="Verdana"/>
              </a:rPr>
              <a:t>mit</a:t>
            </a:r>
            <a:r>
              <a:rPr lang="en-US" sz="16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dirty="0">
                <a:latin typeface="Verdana"/>
                <a:ea typeface="Verdana" panose="020B0604030504040204" pitchFamily="34" charset="0"/>
                <a:cs typeface="Verdana"/>
              </a:rPr>
              <a:t>– </a:t>
            </a:r>
            <a:r>
              <a:rPr lang="en-US" sz="1600" dirty="0" err="1">
                <a:latin typeface="Verdana"/>
                <a:ea typeface="Verdana" panose="020B0604030504040204" pitchFamily="34" charset="0"/>
                <a:cs typeface="Verdana"/>
              </a:rPr>
              <a:t>vereinbaren</a:t>
            </a:r>
            <a:r>
              <a:rPr lang="en-US" sz="16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16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 panose="020B0604030504040204" pitchFamily="34" charset="0"/>
                <a:cs typeface="Verdana"/>
              </a:rPr>
              <a:t>Termine</a:t>
            </a:r>
            <a:r>
              <a:rPr lang="en-US" sz="16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 panose="020B0604030504040204" pitchFamily="34" charset="0"/>
                <a:cs typeface="Verdana"/>
              </a:rPr>
              <a:t>innerhalb</a:t>
            </a:r>
            <a:r>
              <a:rPr lang="en-US" sz="1600" dirty="0">
                <a:latin typeface="Verdana"/>
                <a:ea typeface="Verdana" panose="020B0604030504040204" pitchFamily="34" charset="0"/>
                <a:cs typeface="Verdana"/>
              </a:rPr>
              <a:t> der </a:t>
            </a:r>
            <a:r>
              <a:rPr lang="en-US" sz="1600" dirty="0" err="1">
                <a:latin typeface="Verdana"/>
                <a:ea typeface="Verdana" panose="020B0604030504040204" pitchFamily="34" charset="0"/>
                <a:cs typeface="Verdana"/>
              </a:rPr>
              <a:t>ersten</a:t>
            </a:r>
            <a:r>
              <a:rPr lang="en-US" sz="1600" dirty="0">
                <a:latin typeface="Verdana"/>
                <a:ea typeface="Verdana" panose="020B0604030504040204" pitchFamily="34" charset="0"/>
                <a:cs typeface="Verdana"/>
              </a:rPr>
              <a:t> 72 </a:t>
            </a:r>
            <a:r>
              <a:rPr lang="en-US" sz="1600" dirty="0" err="1" smtClean="0">
                <a:latin typeface="Verdana"/>
                <a:ea typeface="Verdana" panose="020B0604030504040204" pitchFamily="34" charset="0"/>
                <a:cs typeface="Verdana"/>
              </a:rPr>
              <a:t>Stunden</a:t>
            </a:r>
            <a:endParaRPr lang="en-US" sz="16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 marL="341313" indent="-341313">
              <a:lnSpc>
                <a:spcPct val="120000"/>
              </a:lnSpc>
              <a:spcBef>
                <a:spcPts val="0"/>
              </a:spcBef>
            </a:pPr>
            <a:endParaRPr lang="en-US" sz="1600" b="1" u="sng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u="sng" dirty="0">
                <a:latin typeface="Verdana"/>
                <a:cs typeface="Verdana"/>
              </a:rPr>
              <a:t>Die </a:t>
            </a:r>
            <a:r>
              <a:rPr lang="en-US" sz="1600" b="1" u="sng" dirty="0" err="1">
                <a:latin typeface="Verdana"/>
                <a:cs typeface="Verdana"/>
              </a:rPr>
              <a:t>Vorteile</a:t>
            </a:r>
            <a:r>
              <a:rPr lang="en-US" sz="1600" b="1" u="sng" dirty="0">
                <a:latin typeface="Verdana"/>
                <a:cs typeface="Verdana"/>
              </a:rPr>
              <a:t> </a:t>
            </a:r>
            <a:r>
              <a:rPr lang="en-US" sz="1600" b="1" u="sng" dirty="0" err="1" smtClean="0">
                <a:latin typeface="Verdana"/>
                <a:cs typeface="Verdana"/>
              </a:rPr>
              <a:t>eines</a:t>
            </a:r>
            <a:r>
              <a:rPr lang="en-US" sz="1600" b="1" u="sng" dirty="0" smtClean="0">
                <a:latin typeface="Verdana"/>
                <a:cs typeface="Verdana"/>
              </a:rPr>
              <a:t> </a:t>
            </a:r>
            <a:r>
              <a:rPr lang="en-US" sz="1600" b="1" u="sng" dirty="0" err="1">
                <a:latin typeface="Verdana"/>
                <a:cs typeface="Verdana"/>
              </a:rPr>
              <a:t>regelmäßigen</a:t>
            </a:r>
            <a:r>
              <a:rPr lang="en-US" sz="1600" b="1" u="sng" dirty="0">
                <a:latin typeface="Verdana"/>
                <a:cs typeface="Verdana"/>
              </a:rPr>
              <a:t> </a:t>
            </a:r>
            <a:r>
              <a:rPr lang="en-US" sz="1600" b="1" u="sng" dirty="0" err="1" smtClean="0">
                <a:latin typeface="Verdana"/>
                <a:cs typeface="Verdana"/>
              </a:rPr>
              <a:t>Nachfassens</a:t>
            </a:r>
            <a:r>
              <a:rPr lang="en-US" sz="1600" b="1" u="sng" dirty="0" smtClean="0">
                <a:latin typeface="Verdana"/>
                <a:cs typeface="Verdana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600" dirty="0" err="1" smtClean="0">
                <a:latin typeface="Verdana"/>
                <a:cs typeface="Verdana"/>
              </a:rPr>
              <a:t>Haben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Sie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e</a:t>
            </a:r>
            <a:r>
              <a:rPr lang="en-US" sz="1600" dirty="0" err="1" smtClean="0">
                <a:latin typeface="Verdana"/>
                <a:cs typeface="Verdana"/>
              </a:rPr>
              <a:t>rfolgreiche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Vertriebspartner</a:t>
            </a:r>
            <a:r>
              <a:rPr lang="en-US" sz="1600" dirty="0" smtClean="0">
                <a:latin typeface="Verdana"/>
                <a:cs typeface="Verdana"/>
              </a:rPr>
              <a:t>, </a:t>
            </a:r>
            <a:r>
              <a:rPr lang="en-US" sz="1600" dirty="0" err="1" smtClean="0">
                <a:latin typeface="Verdana"/>
                <a:cs typeface="Verdana"/>
              </a:rPr>
              <a:t>dann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steigt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Ihr</a:t>
            </a:r>
            <a:r>
              <a:rPr lang="en-US" sz="1600" dirty="0" smtClean="0">
                <a:latin typeface="Verdana"/>
                <a:cs typeface="Verdana"/>
              </a:rPr>
              <a:t> Bonus</a:t>
            </a:r>
            <a:endParaRPr lang="en-US" sz="1600" dirty="0"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US" sz="1600" dirty="0" err="1" smtClean="0">
                <a:latin typeface="Verdana"/>
                <a:cs typeface="Verdana"/>
              </a:rPr>
              <a:t>Vertriebspartner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werden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zu</a:t>
            </a:r>
            <a:r>
              <a:rPr lang="en-US" sz="1600" dirty="0">
                <a:latin typeface="Verdana"/>
                <a:cs typeface="Verdana"/>
              </a:rPr>
              <a:t> Master Affiliates und </a:t>
            </a:r>
            <a:r>
              <a:rPr lang="en-US" sz="1600" dirty="0" err="1">
                <a:latin typeface="Verdana"/>
                <a:cs typeface="Verdana"/>
              </a:rPr>
              <a:t>entwickeln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sich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weiter</a:t>
            </a:r>
            <a:endParaRPr lang="en-US" sz="1600" dirty="0"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US" sz="1600" dirty="0" err="1" smtClean="0">
                <a:latin typeface="Verdana"/>
                <a:cs typeface="Verdana"/>
              </a:rPr>
              <a:t>Führt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zu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Weiterempfehlungen</a:t>
            </a:r>
            <a:r>
              <a:rPr lang="en-US" sz="1600" dirty="0">
                <a:latin typeface="Verdana"/>
                <a:cs typeface="Verdana"/>
              </a:rPr>
              <a:t> und </a:t>
            </a:r>
            <a:r>
              <a:rPr lang="en-US" sz="1600" dirty="0" err="1">
                <a:latin typeface="Verdana"/>
                <a:cs typeface="Verdana"/>
              </a:rPr>
              <a:t>Vervielfältigung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6986" y="289823"/>
            <a:ext cx="10956076" cy="1325563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2500"/>
          </a:bodyPr>
          <a:lstStyle>
            <a:lvl1pPr algn="l" defTabSz="914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Informieren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Entwicklung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Vertriebspartner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N:\! Shared Marketing\Photoshoot 2014\Sylvia &amp; Eva - Lifestyle 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426" y="1800986"/>
            <a:ext cx="5064926" cy="420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426" y="5952472"/>
            <a:ext cx="11329474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Zeigen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Ihnen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wie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Unterstützung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finden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können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: </a:t>
            </a:r>
            <a:r>
              <a:rPr lang="en-US" sz="2000" dirty="0" smtClean="0">
                <a:latin typeface="Verdana"/>
                <a:ea typeface="Verdana" panose="020B0604030504040204" pitchFamily="34" charset="0"/>
                <a:cs typeface="Verdana"/>
              </a:rPr>
              <a:t/>
            </a:r>
            <a:br>
              <a:rPr lang="en-US" sz="2000" dirty="0" smtClean="0">
                <a:latin typeface="Verdana"/>
                <a:ea typeface="Verdana" panose="020B0604030504040204" pitchFamily="34" charset="0"/>
                <a:cs typeface="Verdana"/>
              </a:rPr>
            </a:br>
            <a:r>
              <a:rPr lang="en-US" dirty="0" err="1" smtClean="0">
                <a:latin typeface="Verdana"/>
                <a:ea typeface="Verdana" panose="020B0604030504040204" pitchFamily="34" charset="0"/>
                <a:cs typeface="Verdana"/>
              </a:rPr>
              <a:t>Vertriebspartner</a:t>
            </a:r>
            <a: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Kit, Reliv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Webseite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,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Genealogie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,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andere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Vertriebspartner</a:t>
            </a:r>
            <a:r>
              <a:rPr lang="en-US" dirty="0">
                <a:latin typeface="Verdana"/>
                <a:ea typeface="Verdana" panose="020B0604030504040204" pitchFamily="34" charset="0"/>
                <a:cs typeface="Verdana"/>
              </a:rPr>
              <a:t>, </a:t>
            </a:r>
            <a:r>
              <a:rPr lang="en-US" dirty="0" err="1">
                <a:latin typeface="Verdana"/>
                <a:ea typeface="Verdana" panose="020B0604030504040204" pitchFamily="34" charset="0"/>
                <a:cs typeface="Verdana"/>
              </a:rPr>
              <a:t>u.s.w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.</a:t>
            </a:r>
            <a:endParaRPr lang="en-US" dirty="0">
              <a:latin typeface="Verdana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6426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Bauen</a:t>
            </a:r>
            <a:r>
              <a:rPr lang="en-GB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</a:t>
            </a:r>
            <a:r>
              <a:rPr lang="en-GB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</a:t>
            </a:r>
            <a:r>
              <a:rPr lang="en-GB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Team auf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1825624"/>
            <a:ext cx="10865069" cy="4638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Legen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sich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eine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Sammlung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mit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Erfolgsgeschichten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an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 smtClean="0">
                <a:latin typeface="Verdana"/>
                <a:ea typeface="Verdana" panose="020B0604030504040204" pitchFamily="34" charset="0"/>
                <a:cs typeface="Verdana"/>
              </a:rPr>
              <a:t>Nehmen</a:t>
            </a:r>
            <a:r>
              <a:rPr lang="en-US" sz="20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die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Hilfe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Ihrer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Upline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,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Downline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,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anderer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Vertriebspartner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,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Hilfsmittel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und das Reliv System in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Anspruch</a:t>
            </a:r>
            <a:r>
              <a:rPr lang="en-US" sz="2000" dirty="0" smtClean="0">
                <a:latin typeface="Verdana"/>
                <a:ea typeface="Verdana" panose="020B0604030504040204" pitchFamily="34" charset="0"/>
                <a:cs typeface="Verdana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err="1">
                <a:latin typeface="Verdana"/>
                <a:ea typeface="Verdana" panose="020B0604030504040204" pitchFamily="34" charset="0"/>
                <a:cs typeface="Verdana"/>
              </a:rPr>
              <a:t>Bleiben</a:t>
            </a:r>
            <a:r>
              <a:rPr lang="en-US" sz="20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b="1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0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b="1" dirty="0" err="1">
                <a:latin typeface="Verdana"/>
                <a:ea typeface="Verdana" panose="020B0604030504040204" pitchFamily="34" charset="0"/>
                <a:cs typeface="Verdana"/>
              </a:rPr>
              <a:t>mit</a:t>
            </a:r>
            <a:r>
              <a:rPr lang="en-US" sz="2000" b="1" dirty="0">
                <a:latin typeface="Verdana"/>
                <a:ea typeface="Verdana" panose="020B0604030504040204" pitchFamily="34" charset="0"/>
                <a:cs typeface="Verdana"/>
              </a:rPr>
              <a:t> Reliv auf </a:t>
            </a:r>
            <a:r>
              <a:rPr lang="en-US" sz="2000" b="1" dirty="0" err="1">
                <a:latin typeface="Verdana"/>
                <a:ea typeface="Verdana" panose="020B0604030504040204" pitchFamily="34" charset="0"/>
                <a:cs typeface="Verdana"/>
              </a:rPr>
              <a:t>dem</a:t>
            </a:r>
            <a:r>
              <a:rPr lang="en-US" sz="20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b="1" dirty="0" err="1" smtClean="0">
                <a:latin typeface="Verdana"/>
                <a:ea typeface="Verdana" panose="020B0604030504040204" pitchFamily="34" charset="0"/>
                <a:cs typeface="Verdana"/>
              </a:rPr>
              <a:t>Laufenden</a:t>
            </a:r>
            <a:endParaRPr lang="en-US" sz="2000" b="1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Emails,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Anrufe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, Videos,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soziale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 smtClean="0">
                <a:latin typeface="Verdana"/>
                <a:ea typeface="Verdana" panose="020B0604030504040204" pitchFamily="34" charset="0"/>
                <a:cs typeface="Verdana"/>
              </a:rPr>
              <a:t>Medien</a:t>
            </a:r>
            <a:endParaRPr lang="en-US" sz="20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err="1">
                <a:latin typeface="Verdana"/>
                <a:ea typeface="Verdana" panose="020B0604030504040204" pitchFamily="34" charset="0"/>
                <a:cs typeface="Verdana"/>
              </a:rPr>
              <a:t>Setzen</a:t>
            </a:r>
            <a:r>
              <a:rPr lang="en-US" sz="20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b="1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0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b="1" dirty="0" err="1">
                <a:latin typeface="Verdana"/>
                <a:ea typeface="Verdana" panose="020B0604030504040204" pitchFamily="34" charset="0"/>
                <a:cs typeface="Verdana"/>
              </a:rPr>
              <a:t>sich</a:t>
            </a:r>
            <a:r>
              <a:rPr lang="en-US" sz="2000" b="1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b="1" dirty="0" err="1" smtClean="0">
                <a:latin typeface="Verdana"/>
                <a:ea typeface="Verdana" panose="020B0604030504040204" pitchFamily="34" charset="0"/>
                <a:cs typeface="Verdana"/>
              </a:rPr>
              <a:t>Ziele</a:t>
            </a:r>
            <a:endParaRPr lang="en-US" sz="2000" b="1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1182959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Denken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darüber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nach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Presidential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Direktor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zu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werden</a:t>
            </a:r>
            <a:endParaRPr lang="en-US" sz="20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1182959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 smtClean="0">
                <a:latin typeface="Verdana"/>
                <a:ea typeface="Verdana" panose="020B0604030504040204" pitchFamily="34" charset="0"/>
                <a:cs typeface="Verdana"/>
              </a:rPr>
              <a:t>Erweitern</a:t>
            </a:r>
            <a:r>
              <a:rPr lang="en-US" sz="20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den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Horizont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Ihrer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Downline</a:t>
            </a:r>
            <a:endParaRPr lang="en-US" sz="20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1182959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 smtClean="0">
                <a:latin typeface="Verdana"/>
                <a:ea typeface="Verdana" panose="020B0604030504040204" pitchFamily="34" charset="0"/>
                <a:cs typeface="Verdana"/>
              </a:rPr>
              <a:t>Setzen</a:t>
            </a:r>
            <a:r>
              <a:rPr lang="en-US" sz="20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sich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Ziele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für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Ihre</a:t>
            </a: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Weiterentwicklung</a:t>
            </a:r>
            <a:endParaRPr lang="en-US" sz="2000" dirty="0"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100" y="3029350"/>
            <a:ext cx="10947400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Verdana"/>
                <a:cs typeface="Verdana"/>
              </a:rPr>
              <a:t>Um </a:t>
            </a:r>
            <a:r>
              <a:rPr lang="en-US" sz="2000" i="1" dirty="0" err="1">
                <a:latin typeface="Verdana"/>
                <a:cs typeface="Verdana"/>
              </a:rPr>
              <a:t>Ambassadoren</a:t>
            </a:r>
            <a:r>
              <a:rPr lang="en-US" sz="2000" i="1" dirty="0">
                <a:latin typeface="Verdana"/>
                <a:cs typeface="Verdana"/>
              </a:rPr>
              <a:t> </a:t>
            </a:r>
            <a:r>
              <a:rPr lang="en-US" sz="2000" i="1" dirty="0" err="1" smtClean="0">
                <a:latin typeface="Verdana"/>
                <a:cs typeface="Verdana"/>
              </a:rPr>
              <a:t>aufzubauen</a:t>
            </a:r>
            <a:r>
              <a:rPr lang="en-US" sz="2000" i="1" dirty="0" smtClean="0">
                <a:latin typeface="Verdana"/>
                <a:cs typeface="Verdana"/>
              </a:rPr>
              <a:t>, </a:t>
            </a:r>
            <a:r>
              <a:rPr lang="en-US" sz="2000" i="1" dirty="0" err="1">
                <a:latin typeface="Verdana"/>
                <a:cs typeface="Verdana"/>
              </a:rPr>
              <a:t>müssen</a:t>
            </a:r>
            <a:r>
              <a:rPr lang="en-US" sz="2000" i="1" dirty="0">
                <a:latin typeface="Verdana"/>
                <a:cs typeface="Verdana"/>
              </a:rPr>
              <a:t> </a:t>
            </a:r>
            <a:r>
              <a:rPr lang="en-US" sz="2000" i="1" dirty="0" err="1">
                <a:latin typeface="Verdana"/>
                <a:cs typeface="Verdana"/>
              </a:rPr>
              <a:t>Sie</a:t>
            </a:r>
            <a:r>
              <a:rPr lang="en-US" sz="2000" i="1" dirty="0">
                <a:latin typeface="Verdana"/>
                <a:cs typeface="Verdana"/>
              </a:rPr>
              <a:t> </a:t>
            </a:r>
            <a:r>
              <a:rPr lang="en-US" sz="2000" i="1" dirty="0" err="1">
                <a:latin typeface="Verdana"/>
                <a:cs typeface="Verdana"/>
              </a:rPr>
              <a:t>eine</a:t>
            </a:r>
            <a:r>
              <a:rPr lang="en-US" sz="2000" i="1" dirty="0">
                <a:latin typeface="Verdana"/>
                <a:cs typeface="Verdana"/>
              </a:rPr>
              <a:t> </a:t>
            </a:r>
            <a:r>
              <a:rPr lang="en-US" sz="2000" i="1" dirty="0" err="1">
                <a:latin typeface="Verdana"/>
                <a:cs typeface="Verdana"/>
              </a:rPr>
              <a:t>Beziehung</a:t>
            </a:r>
            <a:r>
              <a:rPr lang="en-US" sz="2000" i="1" dirty="0">
                <a:latin typeface="Verdana"/>
                <a:cs typeface="Verdana"/>
              </a:rPr>
              <a:t> </a:t>
            </a:r>
            <a:r>
              <a:rPr lang="en-US" sz="2000" i="1" dirty="0" err="1">
                <a:latin typeface="Verdana"/>
                <a:cs typeface="Verdana"/>
              </a:rPr>
              <a:t>zu</a:t>
            </a:r>
            <a:r>
              <a:rPr lang="en-US" sz="2000" i="1" dirty="0">
                <a:latin typeface="Verdana"/>
                <a:cs typeface="Verdana"/>
              </a:rPr>
              <a:t> </a:t>
            </a:r>
            <a:r>
              <a:rPr lang="en-US" sz="2000" i="1" dirty="0" err="1">
                <a:latin typeface="Verdana"/>
                <a:cs typeface="Verdana"/>
              </a:rPr>
              <a:t>ihnen</a:t>
            </a:r>
            <a:r>
              <a:rPr lang="en-US" sz="2000" i="1" dirty="0">
                <a:latin typeface="Verdana"/>
                <a:cs typeface="Verdana"/>
              </a:rPr>
              <a:t> </a:t>
            </a:r>
            <a:r>
              <a:rPr lang="en-US" sz="2000" i="1" dirty="0" err="1">
                <a:latin typeface="Verdana"/>
                <a:cs typeface="Verdana"/>
              </a:rPr>
              <a:t>aufbauen</a:t>
            </a:r>
            <a:r>
              <a:rPr lang="en-US" sz="2000" i="1" dirty="0" smtClean="0">
                <a:latin typeface="Verdana"/>
                <a:cs typeface="Verdana"/>
              </a:rPr>
              <a:t>. </a:t>
            </a:r>
            <a:endParaRPr lang="en-US" sz="2000" i="1" dirty="0">
              <a:latin typeface="Verdana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9" name="Picture 8" descr="FB-f-Logo__blue_10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455" y="3777934"/>
            <a:ext cx="971582" cy="971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365" y="3777934"/>
            <a:ext cx="971581" cy="971581"/>
          </a:xfrm>
          <a:prstGeom prst="rect">
            <a:avLst/>
          </a:prstGeom>
        </p:spPr>
      </p:pic>
      <p:pic>
        <p:nvPicPr>
          <p:cNvPr id="11" name="Picture 10" descr="Instagram-v05191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271" y="3777933"/>
            <a:ext cx="985260" cy="9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3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13" y="300580"/>
            <a:ext cx="11307183" cy="1325563"/>
          </a:xfrm>
        </p:spPr>
        <p:txBody>
          <a:bodyPr/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Nutzen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Reliv System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Ihren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Gunsten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91" y="2122172"/>
            <a:ext cx="5304416" cy="358547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err="1">
                <a:latin typeface="Verdana"/>
                <a:cs typeface="Verdana"/>
              </a:rPr>
              <a:t>Verschafft</a:t>
            </a:r>
            <a:r>
              <a:rPr lang="en-GB" dirty="0">
                <a:latin typeface="Verdana"/>
                <a:cs typeface="Verdana"/>
              </a:rPr>
              <a:t> </a:t>
            </a:r>
            <a:r>
              <a:rPr lang="en-GB" dirty="0" err="1">
                <a:latin typeface="Verdana"/>
                <a:cs typeface="Verdana"/>
              </a:rPr>
              <a:t>Ihnen</a:t>
            </a:r>
            <a:r>
              <a:rPr lang="en-GB" dirty="0">
                <a:latin typeface="Verdana"/>
                <a:cs typeface="Verdana"/>
              </a:rPr>
              <a:t> </a:t>
            </a:r>
            <a:r>
              <a:rPr lang="en-GB" dirty="0" err="1">
                <a:latin typeface="Verdana"/>
                <a:cs typeface="Verdana"/>
              </a:rPr>
              <a:t>einen</a:t>
            </a:r>
            <a:r>
              <a:rPr lang="en-GB" dirty="0">
                <a:latin typeface="Verdana"/>
                <a:cs typeface="Verdana"/>
              </a:rPr>
              <a:t> </a:t>
            </a:r>
            <a:r>
              <a:rPr lang="en-GB" dirty="0" err="1">
                <a:latin typeface="Verdana"/>
                <a:cs typeface="Verdana"/>
              </a:rPr>
              <a:t>besseren</a:t>
            </a:r>
            <a:r>
              <a:rPr lang="en-GB" dirty="0">
                <a:latin typeface="Verdana"/>
                <a:cs typeface="Verdana"/>
              </a:rPr>
              <a:t> „Reliv“ </a:t>
            </a:r>
            <a:r>
              <a:rPr lang="en-GB" dirty="0" err="1">
                <a:latin typeface="Verdana"/>
                <a:cs typeface="Verdana"/>
              </a:rPr>
              <a:t>Einblick</a:t>
            </a:r>
            <a:endParaRPr lang="en-GB" dirty="0"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latin typeface="Verdana"/>
                <a:cs typeface="Verdana"/>
              </a:rPr>
              <a:t>Realität</a:t>
            </a:r>
            <a:r>
              <a:rPr lang="en-GB" dirty="0" smtClean="0">
                <a:latin typeface="Verdana"/>
                <a:cs typeface="Verdana"/>
              </a:rPr>
              <a:t> </a:t>
            </a:r>
            <a:r>
              <a:rPr lang="en-GB" dirty="0">
                <a:latin typeface="Verdana"/>
                <a:cs typeface="Verdana"/>
              </a:rPr>
              <a:t>und </a:t>
            </a:r>
            <a:r>
              <a:rPr lang="en-GB" dirty="0" err="1">
                <a:latin typeface="Verdana"/>
                <a:cs typeface="Verdana"/>
              </a:rPr>
              <a:t>Meinungen</a:t>
            </a:r>
            <a:endParaRPr lang="en-GB" dirty="0"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latin typeface="Verdana"/>
                <a:cs typeface="Verdana"/>
              </a:rPr>
              <a:t>Es</a:t>
            </a:r>
            <a:r>
              <a:rPr lang="en-GB" dirty="0" smtClean="0">
                <a:latin typeface="Verdana"/>
                <a:cs typeface="Verdana"/>
              </a:rPr>
              <a:t> </a:t>
            </a:r>
            <a:r>
              <a:rPr lang="en-GB" dirty="0" err="1" smtClean="0">
                <a:latin typeface="Verdana"/>
                <a:cs typeface="Verdana"/>
              </a:rPr>
              <a:t>stärkt</a:t>
            </a:r>
            <a:r>
              <a:rPr lang="en-GB" dirty="0" smtClean="0">
                <a:latin typeface="Verdana"/>
                <a:cs typeface="Verdana"/>
              </a:rPr>
              <a:t> </a:t>
            </a:r>
            <a:r>
              <a:rPr lang="en-GB" dirty="0" err="1" smtClean="0">
                <a:latin typeface="Verdana"/>
                <a:cs typeface="Verdana"/>
              </a:rPr>
              <a:t>Ihre</a:t>
            </a:r>
            <a:r>
              <a:rPr lang="en-GB" dirty="0" smtClean="0">
                <a:latin typeface="Verdana"/>
                <a:cs typeface="Verdana"/>
              </a:rPr>
              <a:t> </a:t>
            </a:r>
            <a:r>
              <a:rPr lang="en-GB" dirty="0" err="1" smtClean="0">
                <a:latin typeface="Verdana"/>
                <a:cs typeface="Verdana"/>
              </a:rPr>
              <a:t>Überzeugung</a:t>
            </a:r>
            <a:endParaRPr lang="en-GB" dirty="0"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latin typeface="Verdana"/>
                <a:cs typeface="Verdana"/>
              </a:rPr>
              <a:t>Beziehungen</a:t>
            </a:r>
            <a:r>
              <a:rPr lang="en-GB" dirty="0" smtClean="0">
                <a:latin typeface="Verdana"/>
                <a:cs typeface="Verdana"/>
              </a:rPr>
              <a:t> </a:t>
            </a:r>
            <a:r>
              <a:rPr lang="en-GB" dirty="0" err="1" smtClean="0">
                <a:latin typeface="Verdana"/>
                <a:cs typeface="Verdana"/>
              </a:rPr>
              <a:t>aufbauen</a:t>
            </a:r>
            <a:endParaRPr lang="en-GB" dirty="0"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latin typeface="Verdana"/>
                <a:cs typeface="Verdana"/>
              </a:rPr>
              <a:t>Fördern</a:t>
            </a:r>
            <a:r>
              <a:rPr lang="en-GB" dirty="0" smtClean="0">
                <a:latin typeface="Verdana"/>
                <a:cs typeface="Verdana"/>
              </a:rPr>
              <a:t> </a:t>
            </a:r>
            <a:r>
              <a:rPr lang="en-GB" dirty="0" err="1">
                <a:latin typeface="Verdana"/>
                <a:cs typeface="Verdana"/>
              </a:rPr>
              <a:t>Sie</a:t>
            </a:r>
            <a:r>
              <a:rPr lang="en-GB" dirty="0">
                <a:latin typeface="Verdana"/>
                <a:cs typeface="Verdana"/>
              </a:rPr>
              <a:t> </a:t>
            </a:r>
            <a:r>
              <a:rPr lang="en-GB" dirty="0" err="1">
                <a:latin typeface="Verdana"/>
                <a:cs typeface="Verdana"/>
              </a:rPr>
              <a:t>werdende</a:t>
            </a:r>
            <a:r>
              <a:rPr lang="en-GB" dirty="0">
                <a:latin typeface="Verdana"/>
                <a:cs typeface="Verdana"/>
              </a:rPr>
              <a:t> </a:t>
            </a:r>
            <a:r>
              <a:rPr lang="en-GB" dirty="0" err="1">
                <a:latin typeface="Verdana"/>
                <a:cs typeface="Verdana"/>
              </a:rPr>
              <a:t>Führungskräfte</a:t>
            </a:r>
            <a:endParaRPr lang="en-GB" dirty="0"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latin typeface="Verdana"/>
                <a:cs typeface="Verdana"/>
              </a:rPr>
              <a:t>Weltweite</a:t>
            </a:r>
            <a:r>
              <a:rPr lang="en-GB" dirty="0" smtClean="0">
                <a:latin typeface="Verdana"/>
                <a:cs typeface="Verdana"/>
              </a:rPr>
              <a:t> </a:t>
            </a:r>
            <a:r>
              <a:rPr lang="en-GB" dirty="0" err="1">
                <a:latin typeface="Verdana"/>
                <a:cs typeface="Verdana"/>
              </a:rPr>
              <a:t>Förderung</a:t>
            </a:r>
            <a:endParaRPr lang="en-GB" dirty="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907" y="1729648"/>
            <a:ext cx="6555780" cy="437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4853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:\! Shared Marketing\Photoshoot 2014\Dutch group 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2306" y="-1"/>
            <a:ext cx="576969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33" y="365126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Reliv </a:t>
            </a:r>
            <a:r>
              <a:rPr lang="en-GB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Basistraining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36" y="1690688"/>
            <a:ext cx="6557936" cy="2806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Relivs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großer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Vorteil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-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Alle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Uplines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und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Downlines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arbeiten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 smtClean="0">
                <a:latin typeface="Verdana"/>
                <a:ea typeface="Verdana" panose="020B0604030504040204" pitchFamily="34" charset="0"/>
                <a:cs typeface="Verdana"/>
              </a:rPr>
              <a:t>zusammen</a:t>
            </a:r>
            <a:endParaRPr lang="en-GB" sz="20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GB" sz="2000" dirty="0" err="1" smtClean="0">
                <a:latin typeface="Verdana"/>
                <a:ea typeface="Verdana" panose="020B0604030504040204" pitchFamily="34" charset="0"/>
                <a:cs typeface="Verdana"/>
              </a:rPr>
              <a:t>Respektieren</a:t>
            </a:r>
            <a:r>
              <a:rPr lang="en-GB" sz="20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gegenseitig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I</a:t>
            </a:r>
            <a:r>
              <a:rPr lang="en-GB" sz="2000" dirty="0" err="1" smtClean="0">
                <a:latin typeface="Verdana"/>
                <a:ea typeface="Verdana" panose="020B0604030504040204" pitchFamily="34" charset="0"/>
                <a:cs typeface="Verdana"/>
              </a:rPr>
              <a:t>hre</a:t>
            </a:r>
            <a:r>
              <a:rPr lang="en-GB" sz="20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 smtClean="0">
                <a:latin typeface="Verdana"/>
                <a:ea typeface="Verdana" panose="020B0604030504040204" pitchFamily="34" charset="0"/>
                <a:cs typeface="Verdana"/>
              </a:rPr>
              <a:t>Geschäftsmodelle</a:t>
            </a:r>
            <a:endParaRPr lang="en-GB" sz="20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GB" sz="2000" dirty="0" err="1" smtClean="0">
                <a:latin typeface="Verdana"/>
                <a:ea typeface="Verdana" panose="020B0604030504040204" pitchFamily="34" charset="0"/>
                <a:cs typeface="Verdana"/>
              </a:rPr>
              <a:t>Haben</a:t>
            </a:r>
            <a:r>
              <a:rPr lang="en-GB" sz="20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Fragen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oder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kommen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Ihnen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unterschiedliche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Informationen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zu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Ohren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?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Halten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sich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immer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an das Modell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Ihrer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Upline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–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werden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regelmäßig</a:t>
            </a:r>
            <a:r>
              <a:rPr lang="en-GB" sz="20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000" dirty="0" err="1">
                <a:latin typeface="Verdana"/>
                <a:ea typeface="Verdana" panose="020B0604030504040204" pitchFamily="34" charset="0"/>
                <a:cs typeface="Verdana"/>
              </a:rPr>
              <a:t>zusammenarbeiten</a:t>
            </a:r>
            <a:endParaRPr lang="en-GB" sz="2000" dirty="0"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834" y="4930470"/>
            <a:ext cx="6104366" cy="120032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Teamwork </a:t>
            </a:r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</a:t>
            </a:r>
            <a:r>
              <a:rPr lang="en-GB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O!</a:t>
            </a:r>
          </a:p>
        </p:txBody>
      </p:sp>
    </p:spTree>
    <p:extLst>
      <p:ext uri="{BB962C8B-B14F-4D97-AF65-F5344CB8AC3E}">
        <p14:creationId xmlns:p14="http://schemas.microsoft.com/office/powerpoint/2010/main" val="171566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! Shared Marketing\Photoshoot 2014\Group 2 - Germans and Joseph Leroll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"/>
          <a:stretch/>
        </p:blipFill>
        <p:spPr bwMode="auto">
          <a:xfrm>
            <a:off x="5046684" y="1476260"/>
            <a:ext cx="7035147" cy="538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96500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Nutzen</a:t>
            </a:r>
            <a:r>
              <a:rPr lang="en-GB" b="1" dirty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b="1" dirty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Reliv System, um </a:t>
            </a:r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Beziehungen</a:t>
            </a:r>
            <a:r>
              <a:rPr lang="en-GB" b="1" dirty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aufzubauen</a:t>
            </a:r>
            <a:r>
              <a:rPr lang="en-GB" b="1" dirty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18" y="2111974"/>
            <a:ext cx="5186082" cy="354244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200" dirty="0" err="1">
                <a:latin typeface="Verdana"/>
                <a:cs typeface="Verdana"/>
              </a:rPr>
              <a:t>Upline</a:t>
            </a:r>
            <a:r>
              <a:rPr lang="en-GB" sz="2200" dirty="0">
                <a:latin typeface="Verdana"/>
                <a:cs typeface="Verdana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GB" sz="2200" dirty="0" smtClean="0">
                <a:latin typeface="Verdana"/>
                <a:cs typeface="Verdana"/>
              </a:rPr>
              <a:t>3</a:t>
            </a:r>
            <a:r>
              <a:rPr lang="en-GB" sz="2200" dirty="0">
                <a:latin typeface="Verdana"/>
                <a:cs typeface="Verdana"/>
              </a:rPr>
              <a:t>-Wege </a:t>
            </a:r>
            <a:r>
              <a:rPr lang="en-GB" sz="2200" dirty="0" err="1">
                <a:latin typeface="Verdana"/>
                <a:cs typeface="Verdana"/>
              </a:rPr>
              <a:t>Anrufe</a:t>
            </a:r>
            <a:endParaRPr lang="en-GB" sz="2200" dirty="0"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GB" sz="2200" dirty="0" err="1" smtClean="0">
                <a:latin typeface="Verdana"/>
                <a:cs typeface="Verdana"/>
              </a:rPr>
              <a:t>Montagabend</a:t>
            </a:r>
            <a:r>
              <a:rPr lang="en-GB" sz="2200" dirty="0" smtClean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Konferenzanrufe</a:t>
            </a:r>
            <a:endParaRPr lang="en-GB" sz="2200" dirty="0"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GB" sz="2200" dirty="0" err="1" smtClean="0">
                <a:latin typeface="Verdana"/>
                <a:cs typeface="Verdana"/>
              </a:rPr>
              <a:t>Dienstag</a:t>
            </a:r>
            <a:r>
              <a:rPr lang="en-GB" sz="2200" dirty="0" smtClean="0">
                <a:latin typeface="Verdana"/>
                <a:cs typeface="Verdana"/>
              </a:rPr>
              <a:t> </a:t>
            </a:r>
            <a:r>
              <a:rPr lang="en-GB" sz="2200" dirty="0">
                <a:latin typeface="Verdana"/>
                <a:cs typeface="Verdana"/>
              </a:rPr>
              <a:t>„Business Opportunity Meetings”</a:t>
            </a:r>
          </a:p>
          <a:p>
            <a:pPr>
              <a:lnSpc>
                <a:spcPct val="110000"/>
              </a:lnSpc>
            </a:pPr>
            <a:r>
              <a:rPr lang="en-GB" sz="2200" dirty="0" err="1" smtClean="0">
                <a:latin typeface="Verdana"/>
                <a:cs typeface="Verdana"/>
              </a:rPr>
              <a:t>Basistraining</a:t>
            </a:r>
            <a:r>
              <a:rPr lang="en-GB" sz="2200" dirty="0" smtClean="0">
                <a:latin typeface="Verdana"/>
                <a:cs typeface="Verdana"/>
              </a:rPr>
              <a:t> </a:t>
            </a:r>
            <a:r>
              <a:rPr lang="en-GB" sz="2200" dirty="0">
                <a:latin typeface="Verdana"/>
                <a:cs typeface="Verdana"/>
              </a:rPr>
              <a:t>am </a:t>
            </a:r>
            <a:r>
              <a:rPr lang="en-GB" sz="2200" dirty="0" err="1">
                <a:latin typeface="Verdana"/>
                <a:cs typeface="Verdana"/>
              </a:rPr>
              <a:t>Samstag</a:t>
            </a:r>
            <a:endParaRPr lang="en-GB" sz="2200" dirty="0"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GB" sz="2200" dirty="0" err="1" smtClean="0">
                <a:latin typeface="Verdana"/>
                <a:cs typeface="Verdana"/>
              </a:rPr>
              <a:t>Sonderveranstaltungen</a:t>
            </a:r>
            <a:r>
              <a:rPr lang="en-GB" sz="2200" dirty="0" smtClean="0">
                <a:latin typeface="Verdana"/>
                <a:cs typeface="Verdana"/>
              </a:rPr>
              <a:t> </a:t>
            </a:r>
            <a:r>
              <a:rPr lang="en-GB" sz="2200" dirty="0">
                <a:latin typeface="Verdana"/>
                <a:cs typeface="Verdana"/>
              </a:rPr>
              <a:t>/ MATS</a:t>
            </a:r>
          </a:p>
          <a:p>
            <a:pPr>
              <a:lnSpc>
                <a:spcPct val="110000"/>
              </a:lnSpc>
            </a:pPr>
            <a:r>
              <a:rPr lang="en-GB" sz="2200" dirty="0" err="1" smtClean="0">
                <a:latin typeface="Verdana"/>
                <a:cs typeface="Verdana"/>
              </a:rPr>
              <a:t>Konferenzen</a:t>
            </a:r>
            <a:endParaRPr lang="en-GB" sz="2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4579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! Shared Marketing\Photoshoot 2014\Juliette &amp; Nathalie 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1403" y="1196894"/>
            <a:ext cx="6600597" cy="56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Upline</a:t>
            </a:r>
            <a:r>
              <a:rPr lang="en-GB" b="1" dirty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</a:t>
            </a:r>
            <a:r>
              <a:rPr lang="en-GB" b="1" dirty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erstes</a:t>
            </a:r>
            <a:r>
              <a:rPr lang="en-GB" b="1" dirty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72" y="2126516"/>
            <a:ext cx="6164728" cy="34514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sz="2600" dirty="0" err="1">
                <a:latin typeface="Verdana"/>
                <a:cs typeface="Verdana"/>
              </a:rPr>
              <a:t>Denken</a:t>
            </a:r>
            <a:r>
              <a:rPr lang="en-GB" sz="2600" dirty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Sie</a:t>
            </a:r>
            <a:r>
              <a:rPr lang="en-GB" sz="2600" dirty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immer</a:t>
            </a:r>
            <a:r>
              <a:rPr lang="en-GB" sz="2600" dirty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daran</a:t>
            </a:r>
            <a:r>
              <a:rPr lang="en-GB" sz="2600" dirty="0">
                <a:latin typeface="Verdana"/>
                <a:cs typeface="Verdana"/>
              </a:rPr>
              <a:t>, </a:t>
            </a:r>
            <a:r>
              <a:rPr lang="en-GB" sz="2600" dirty="0" err="1">
                <a:latin typeface="Verdana"/>
                <a:cs typeface="Verdana"/>
              </a:rPr>
              <a:t>dass</a:t>
            </a:r>
            <a:r>
              <a:rPr lang="en-GB" sz="2600" dirty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Sie</a:t>
            </a:r>
            <a:r>
              <a:rPr lang="en-GB" sz="2600" dirty="0">
                <a:latin typeface="Verdana"/>
                <a:cs typeface="Verdana"/>
              </a:rPr>
              <a:t> und </a:t>
            </a:r>
            <a:r>
              <a:rPr lang="en-GB" sz="2600" dirty="0" err="1">
                <a:latin typeface="Verdana"/>
                <a:cs typeface="Verdana"/>
              </a:rPr>
              <a:t>Ihre</a:t>
            </a:r>
            <a:r>
              <a:rPr lang="en-GB" sz="2600" dirty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Upline</a:t>
            </a:r>
            <a:r>
              <a:rPr lang="en-GB" sz="2600" dirty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ein</a:t>
            </a:r>
            <a:r>
              <a:rPr lang="en-GB" sz="2600" dirty="0">
                <a:latin typeface="Verdana"/>
                <a:cs typeface="Verdana"/>
              </a:rPr>
              <a:t> Team </a:t>
            </a:r>
            <a:r>
              <a:rPr lang="en-GB" sz="2600" dirty="0" err="1">
                <a:latin typeface="Verdana"/>
                <a:cs typeface="Verdana"/>
              </a:rPr>
              <a:t>sind</a:t>
            </a:r>
            <a:endParaRPr lang="en-GB" sz="2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GB" sz="2600" dirty="0" err="1" smtClean="0">
                <a:latin typeface="Verdana"/>
                <a:cs typeface="Verdana"/>
              </a:rPr>
              <a:t>Lernen</a:t>
            </a:r>
            <a:r>
              <a:rPr lang="en-GB" sz="2600" dirty="0" smtClean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Sie</a:t>
            </a:r>
            <a:r>
              <a:rPr lang="en-GB" sz="2600" dirty="0">
                <a:latin typeface="Verdana"/>
                <a:cs typeface="Verdana"/>
              </a:rPr>
              <a:t> von </a:t>
            </a:r>
            <a:r>
              <a:rPr lang="en-GB" sz="2600" dirty="0" err="1">
                <a:latin typeface="Verdana"/>
                <a:cs typeface="Verdana"/>
              </a:rPr>
              <a:t>Ihrer</a:t>
            </a:r>
            <a:r>
              <a:rPr lang="en-GB" sz="2600" dirty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Upline</a:t>
            </a:r>
            <a:endParaRPr lang="en-GB" sz="2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GB" sz="2600" dirty="0" err="1" smtClean="0">
                <a:latin typeface="Verdana"/>
                <a:cs typeface="Verdana"/>
              </a:rPr>
              <a:t>Schulen</a:t>
            </a:r>
            <a:r>
              <a:rPr lang="en-GB" sz="2600" dirty="0" smtClean="0">
                <a:latin typeface="Verdana"/>
                <a:cs typeface="Verdana"/>
              </a:rPr>
              <a:t> </a:t>
            </a:r>
            <a:r>
              <a:rPr lang="en-GB" sz="2600" dirty="0">
                <a:latin typeface="Verdana"/>
                <a:cs typeface="Verdana"/>
              </a:rPr>
              <a:t>und </a:t>
            </a:r>
            <a:r>
              <a:rPr lang="en-GB" sz="2600" dirty="0" err="1">
                <a:latin typeface="Verdana"/>
                <a:cs typeface="Verdana"/>
              </a:rPr>
              <a:t>unterstützen</a:t>
            </a:r>
            <a:r>
              <a:rPr lang="en-GB" sz="2600" dirty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Sie</a:t>
            </a:r>
            <a:r>
              <a:rPr lang="en-GB" sz="2600" dirty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Ihre</a:t>
            </a:r>
            <a:r>
              <a:rPr lang="en-GB" sz="2600" dirty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Downline</a:t>
            </a:r>
            <a:endParaRPr lang="en-GB" sz="2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GB" sz="2600" dirty="0" smtClean="0">
                <a:latin typeface="Verdana"/>
                <a:cs typeface="Verdana"/>
              </a:rPr>
              <a:t>Das </a:t>
            </a:r>
            <a:r>
              <a:rPr lang="en-GB" sz="2600" dirty="0" err="1">
                <a:latin typeface="Verdana"/>
                <a:cs typeface="Verdana"/>
              </a:rPr>
              <a:t>Geschäft</a:t>
            </a:r>
            <a:r>
              <a:rPr lang="en-GB" sz="2600" dirty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lernt</a:t>
            </a:r>
            <a:r>
              <a:rPr lang="en-GB" sz="2600" dirty="0">
                <a:latin typeface="Verdana"/>
                <a:cs typeface="Verdana"/>
              </a:rPr>
              <a:t> man </a:t>
            </a:r>
            <a:r>
              <a:rPr lang="en-GB" sz="2600" dirty="0" err="1">
                <a:latin typeface="Verdana"/>
                <a:cs typeface="Verdana"/>
              </a:rPr>
              <a:t>nur</a:t>
            </a:r>
            <a:r>
              <a:rPr lang="en-GB" sz="2600" dirty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indem</a:t>
            </a:r>
            <a:r>
              <a:rPr lang="en-GB" sz="2600" dirty="0">
                <a:latin typeface="Verdana"/>
                <a:cs typeface="Verdana"/>
              </a:rPr>
              <a:t> man </a:t>
            </a:r>
            <a:r>
              <a:rPr lang="en-GB" sz="2600" dirty="0" err="1">
                <a:latin typeface="Verdana"/>
                <a:cs typeface="Verdana"/>
              </a:rPr>
              <a:t>es</a:t>
            </a:r>
            <a:r>
              <a:rPr lang="en-GB" sz="2600" dirty="0">
                <a:latin typeface="Verdana"/>
                <a:cs typeface="Verdana"/>
              </a:rPr>
              <a:t> tut</a:t>
            </a:r>
          </a:p>
          <a:p>
            <a:pPr>
              <a:lnSpc>
                <a:spcPct val="100000"/>
              </a:lnSpc>
            </a:pPr>
            <a:r>
              <a:rPr lang="en-GB" sz="2600" dirty="0" err="1" smtClean="0">
                <a:latin typeface="Verdana"/>
                <a:cs typeface="Verdana"/>
              </a:rPr>
              <a:t>Arbeiten</a:t>
            </a:r>
            <a:r>
              <a:rPr lang="en-GB" sz="2600" dirty="0" smtClean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Sie</a:t>
            </a:r>
            <a:r>
              <a:rPr lang="en-GB" sz="2600" dirty="0">
                <a:latin typeface="Verdana"/>
                <a:cs typeface="Verdana"/>
              </a:rPr>
              <a:t> </a:t>
            </a:r>
            <a:r>
              <a:rPr lang="en-GB" sz="2600" dirty="0" err="1">
                <a:latin typeface="Verdana"/>
                <a:cs typeface="Verdana"/>
              </a:rPr>
              <a:t>zusammen</a:t>
            </a:r>
            <a:endParaRPr lang="en-GB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885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oup - Distributors 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4100" y="1939636"/>
            <a:ext cx="4907899" cy="4918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83800"/>
            <a:ext cx="8800652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Upline</a:t>
            </a:r>
            <a:r>
              <a:rPr lang="en-GB" b="1" dirty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 </a:t>
            </a:r>
            <a:r>
              <a:rPr lang="en-GB" b="1" dirty="0" err="1" smtClean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en-GB" b="1" dirty="0" smtClean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GB" b="1" dirty="0" err="1" smtClean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Termine</a:t>
            </a:r>
            <a:endParaRPr lang="en-GB" b="1" dirty="0">
              <a:solidFill>
                <a:srgbClr val="F89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56" y="1669172"/>
            <a:ext cx="6132757" cy="294585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err="1" smtClean="0">
                <a:latin typeface="Verdana"/>
                <a:cs typeface="Verdana"/>
              </a:rPr>
              <a:t>Beitrag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Ihrer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Upline</a:t>
            </a:r>
            <a:r>
              <a:rPr lang="en-US" dirty="0" smtClean="0">
                <a:latin typeface="Verdana"/>
                <a:cs typeface="Verdana"/>
              </a:rPr>
              <a:t/>
            </a:r>
            <a:br>
              <a:rPr lang="en-US" dirty="0" smtClean="0">
                <a:latin typeface="Verdana"/>
                <a:cs typeface="Verdana"/>
              </a:rPr>
            </a:br>
            <a:endParaRPr lang="en-US" sz="900" dirty="0" smtClean="0">
              <a:latin typeface="Verdana"/>
              <a:cs typeface="Verdana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dirty="0" err="1" smtClean="0">
                <a:latin typeface="Verdana"/>
                <a:cs typeface="Verdana"/>
              </a:rPr>
              <a:t>Ihre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>
                <a:latin typeface="Verdana"/>
                <a:cs typeface="Verdana"/>
              </a:rPr>
              <a:t>Reliv </a:t>
            </a:r>
            <a:r>
              <a:rPr lang="en-US" dirty="0" err="1">
                <a:latin typeface="Verdana"/>
                <a:cs typeface="Verdana"/>
              </a:rPr>
              <a:t>Erfolgsgeschichte</a:t>
            </a:r>
            <a:endParaRPr lang="en-US" dirty="0">
              <a:latin typeface="Verdana"/>
              <a:cs typeface="Verdana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dirty="0" err="1" smtClean="0">
                <a:latin typeface="Verdana"/>
                <a:cs typeface="Verdana"/>
              </a:rPr>
              <a:t>Stärke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>
                <a:latin typeface="Verdana"/>
                <a:cs typeface="Verdana"/>
              </a:rPr>
              <a:t>– </a:t>
            </a:r>
            <a:r>
              <a:rPr lang="en-US" dirty="0" err="1">
                <a:latin typeface="Verdana"/>
                <a:cs typeface="Verdana"/>
              </a:rPr>
              <a:t>eine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bessere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Vorstellung</a:t>
            </a:r>
            <a:endParaRPr lang="en-US" dirty="0">
              <a:latin typeface="Verdana"/>
              <a:cs typeface="Verdana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dirty="0" err="1" smtClean="0">
                <a:latin typeface="Verdana"/>
                <a:cs typeface="Verdana"/>
              </a:rPr>
              <a:t>Erfahrungen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>
                <a:latin typeface="Verdana"/>
                <a:cs typeface="Verdana"/>
              </a:rPr>
              <a:t>– </a:t>
            </a:r>
            <a:r>
              <a:rPr lang="en-US" dirty="0" err="1">
                <a:latin typeface="Verdana"/>
                <a:cs typeface="Verdana"/>
              </a:rPr>
              <a:t>Geschichten</a:t>
            </a:r>
            <a:r>
              <a:rPr lang="en-US" dirty="0">
                <a:latin typeface="Verdana"/>
                <a:cs typeface="Verdana"/>
              </a:rPr>
              <a:t>, </a:t>
            </a:r>
            <a:r>
              <a:rPr lang="en-US" dirty="0" err="1">
                <a:latin typeface="Verdana"/>
                <a:cs typeface="Verdana"/>
              </a:rPr>
              <a:t>Strategien</a:t>
            </a:r>
            <a:endParaRPr lang="en-US" dirty="0">
              <a:latin typeface="Verdana"/>
              <a:cs typeface="Verdana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dirty="0" err="1" smtClean="0">
                <a:latin typeface="Verdana"/>
                <a:cs typeface="Verdana"/>
              </a:rPr>
              <a:t>Wie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>
                <a:latin typeface="Verdana"/>
                <a:cs typeface="Verdana"/>
              </a:rPr>
              <a:t>man den </a:t>
            </a:r>
            <a:r>
              <a:rPr lang="en-US" dirty="0" err="1">
                <a:latin typeface="Verdana"/>
                <a:cs typeface="Verdana"/>
              </a:rPr>
              <a:t>Vergütungsplan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präsentiert</a:t>
            </a:r>
            <a:endParaRPr lang="en-US" dirty="0">
              <a:latin typeface="Verdana"/>
              <a:cs typeface="Verdana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GB" dirty="0" err="1" smtClean="0">
                <a:latin typeface="Verdana"/>
                <a:cs typeface="Verdana"/>
              </a:rPr>
              <a:t>Wie</a:t>
            </a:r>
            <a:r>
              <a:rPr lang="en-GB" dirty="0" smtClean="0">
                <a:latin typeface="Verdana"/>
                <a:cs typeface="Verdana"/>
              </a:rPr>
              <a:t> man optimal </a:t>
            </a:r>
            <a:r>
              <a:rPr lang="en-GB" dirty="0" err="1" smtClean="0">
                <a:latin typeface="Verdana"/>
                <a:cs typeface="Verdana"/>
              </a:rPr>
              <a:t>nachfaßt</a:t>
            </a:r>
            <a:r>
              <a:rPr lang="en-GB" dirty="0" smtClean="0">
                <a:latin typeface="Verdana"/>
                <a:cs typeface="Verdana"/>
              </a:rPr>
              <a:t> </a:t>
            </a: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</a:pP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</a:pP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</a:pP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</a:pPr>
            <a:endParaRPr lang="en-GB" dirty="0"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25" y="5092779"/>
            <a:ext cx="8116644" cy="107721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GB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Ziel</a:t>
            </a:r>
            <a:r>
              <a:rPr lang="en-GB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en-GB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Zusammenarbeit</a:t>
            </a:r>
            <a:r>
              <a:rPr lang="en-GB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GB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Neue</a:t>
            </a:r>
            <a:r>
              <a:rPr lang="en-GB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Vertriebspartner</a:t>
            </a:r>
            <a:r>
              <a:rPr lang="en-GB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fördern</a:t>
            </a:r>
            <a:endParaRPr lang="en-GB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3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1529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3-Wege </a:t>
            </a:r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Anruf</a:t>
            </a:r>
            <a:endParaRPr lang="en-GB" b="1" dirty="0">
              <a:solidFill>
                <a:srgbClr val="F89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26" y="1626142"/>
            <a:ext cx="7057913" cy="3251984"/>
          </a:xfrm>
        </p:spPr>
        <p:txBody>
          <a:bodyPr>
            <a:noAutofit/>
          </a:bodyPr>
          <a:lstStyle/>
          <a:p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Anrufe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organisieren</a:t>
            </a:r>
            <a:endParaRPr lang="en-GB" dirty="0">
              <a:latin typeface="Verdana"/>
              <a:ea typeface="Verdana" panose="020B0604030504040204" pitchFamily="34" charset="0"/>
              <a:cs typeface="Verdana"/>
            </a:endParaRPr>
          </a:p>
          <a:p>
            <a:r>
              <a:rPr lang="en-GB" dirty="0" smtClean="0">
                <a:latin typeface="Verdana"/>
                <a:ea typeface="Verdana" panose="020B0604030504040204" pitchFamily="34" charset="0"/>
                <a:cs typeface="Verdana"/>
              </a:rPr>
              <a:t>Die 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Person, die </a:t>
            </a:r>
            <a:r>
              <a:rPr lang="en-GB" dirty="0" err="1" smtClean="0">
                <a:latin typeface="Verdana"/>
                <a:ea typeface="Verdana" panose="020B0604030504040204" pitchFamily="34" charset="0"/>
                <a:cs typeface="Verdana"/>
              </a:rPr>
              <a:t>ihre</a:t>
            </a:r>
            <a:r>
              <a:rPr lang="en-GB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Geschichte </a:t>
            </a:r>
            <a:r>
              <a:rPr lang="en-GB" dirty="0" err="1" smtClean="0">
                <a:latin typeface="Verdana"/>
                <a:ea typeface="Verdana" panose="020B0604030504040204" pitchFamily="34" charset="0"/>
                <a:cs typeface="Verdana"/>
              </a:rPr>
              <a:t>mitteilt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, in den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Vordergrund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stellen</a:t>
            </a:r>
            <a:endParaRPr lang="en-GB" dirty="0">
              <a:latin typeface="Verdana"/>
              <a:ea typeface="Verdana" panose="020B0604030504040204" pitchFamily="34" charset="0"/>
              <a:cs typeface="Verdana"/>
            </a:endParaRPr>
          </a:p>
          <a:p>
            <a:r>
              <a:rPr lang="en-GB" dirty="0" err="1" smtClean="0">
                <a:latin typeface="Verdana"/>
                <a:ea typeface="Verdana" panose="020B0604030504040204" pitchFamily="34" charset="0"/>
                <a:cs typeface="Verdana"/>
              </a:rPr>
              <a:t>Weitere</a:t>
            </a:r>
            <a:r>
              <a:rPr lang="en-GB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Geschichten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unterstützen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</a:p>
          <a:p>
            <a:r>
              <a:rPr lang="en-GB" dirty="0" err="1" smtClean="0">
                <a:latin typeface="Verdana"/>
                <a:ea typeface="Verdana" panose="020B0604030504040204" pitchFamily="34" charset="0"/>
                <a:cs typeface="Verdana"/>
              </a:rPr>
              <a:t>Fördern</a:t>
            </a:r>
            <a:r>
              <a:rPr lang="en-GB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Beziehungen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und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haben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Spass</a:t>
            </a:r>
            <a:r>
              <a:rPr lang="en-GB" dirty="0" smtClean="0">
                <a:latin typeface="Verdana"/>
                <a:ea typeface="Verdana" panose="020B0604030504040204" pitchFamily="34" charset="0"/>
                <a:cs typeface="Verdana"/>
              </a:rPr>
              <a:t>!</a:t>
            </a:r>
          </a:p>
          <a:p>
            <a:endParaRPr lang="en-GB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0">
              <a:buNone/>
            </a:pPr>
            <a:r>
              <a:rPr lang="en-GB" b="1" dirty="0" err="1">
                <a:latin typeface="Verdana"/>
                <a:ea typeface="Verdana" panose="020B0604030504040204" pitchFamily="34" charset="0"/>
                <a:cs typeface="Verdana"/>
              </a:rPr>
              <a:t>Erfolgsgeschichten</a:t>
            </a:r>
            <a:r>
              <a:rPr lang="en-GB" b="1" dirty="0">
                <a:latin typeface="Verdana"/>
                <a:ea typeface="Verdana" panose="020B0604030504040204" pitchFamily="34" charset="0"/>
                <a:cs typeface="Verdana"/>
              </a:rPr>
              <a:t>!</a:t>
            </a:r>
          </a:p>
          <a:p>
            <a:pPr marL="0" indent="0">
              <a:buNone/>
            </a:pPr>
            <a:r>
              <a:rPr lang="en-GB" b="1" dirty="0" err="1">
                <a:latin typeface="Verdana"/>
                <a:ea typeface="Verdana" panose="020B0604030504040204" pitchFamily="34" charset="0"/>
                <a:cs typeface="Verdana"/>
              </a:rPr>
              <a:t>Erfolgsgeschichten</a:t>
            </a:r>
            <a:r>
              <a:rPr lang="en-GB" b="1" dirty="0">
                <a:latin typeface="Verdana"/>
                <a:ea typeface="Verdana" panose="020B0604030504040204" pitchFamily="34" charset="0"/>
                <a:cs typeface="Verdana"/>
              </a:rPr>
              <a:t>!</a:t>
            </a:r>
          </a:p>
          <a:p>
            <a:pPr marL="0" indent="0">
              <a:buNone/>
            </a:pPr>
            <a:r>
              <a:rPr lang="en-GB" b="1" dirty="0" err="1">
                <a:latin typeface="Verdana"/>
                <a:ea typeface="Verdana" panose="020B0604030504040204" pitchFamily="34" charset="0"/>
                <a:cs typeface="Verdana"/>
              </a:rPr>
              <a:t>Erfolgsgeschichten</a:t>
            </a:r>
            <a:r>
              <a:rPr lang="en-GB" b="1" dirty="0">
                <a:latin typeface="Verdana"/>
                <a:ea typeface="Verdana" panose="020B0604030504040204" pitchFamily="34" charset="0"/>
                <a:cs typeface="Verdana"/>
              </a:rPr>
              <a:t>!</a:t>
            </a:r>
            <a:endParaRPr lang="en-GB" sz="3200" dirty="0">
              <a:latin typeface="Verdana"/>
              <a:cs typeface="Verdana"/>
            </a:endParaRPr>
          </a:p>
        </p:txBody>
      </p:sp>
      <p:pic>
        <p:nvPicPr>
          <p:cNvPr id="5123" name="Picture 3" descr="N:\! Shared Marketing\Photoshoot 2014\Lie-Lie with phon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6860" y="610887"/>
            <a:ext cx="4209396" cy="624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2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N:\! Shared Marketing\Photoshoot 2014\Nick Bullmann 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8626" y="1240972"/>
            <a:ext cx="5301832" cy="561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600" cy="1324800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Telefonkonferenz</a:t>
            </a:r>
            <a:r>
              <a:rPr lang="en-GB" b="1" dirty="0" smtClean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 Montag </a:t>
            </a:r>
            <a:r>
              <a:rPr lang="en-GB" b="1" dirty="0" err="1" smtClean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Abend</a:t>
            </a:r>
            <a:endParaRPr lang="en-GB" b="1" dirty="0">
              <a:solidFill>
                <a:srgbClr val="F89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53" y="1866454"/>
            <a:ext cx="6845747" cy="3175446"/>
          </a:xfrm>
        </p:spPr>
        <p:txBody>
          <a:bodyPr>
            <a:normAutofit/>
          </a:bodyPr>
          <a:lstStyle/>
          <a:p>
            <a:pPr lvl="0"/>
            <a:r>
              <a:rPr lang="de-DE" dirty="0">
                <a:latin typeface="Verdana"/>
                <a:cs typeface="Verdana"/>
              </a:rPr>
              <a:t>Beispielhafte Erfolgsgeschichten</a:t>
            </a:r>
            <a:endParaRPr lang="en-US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GB" dirty="0" err="1" smtClean="0">
                <a:latin typeface="Verdana"/>
                <a:ea typeface="Verdana" panose="020B0604030504040204" pitchFamily="34" charset="0"/>
                <a:cs typeface="Verdana"/>
              </a:rPr>
              <a:t>Erfolgreiche</a:t>
            </a:r>
            <a:r>
              <a:rPr lang="en-GB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Reliv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Führungskräfte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kommen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direkt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zu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Ihnen</a:t>
            </a:r>
            <a:endParaRPr lang="en-GB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GB" dirty="0" err="1" smtClean="0">
                <a:latin typeface="Verdana"/>
                <a:ea typeface="Verdana" panose="020B0604030504040204" pitchFamily="34" charset="0"/>
                <a:cs typeface="Verdana"/>
              </a:rPr>
              <a:t>Fördert</a:t>
            </a:r>
            <a:r>
              <a:rPr lang="en-GB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Ihr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Selbstbewusstsein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und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Effektivität</a:t>
            </a:r>
            <a:endParaRPr lang="en-GB" dirty="0">
              <a:latin typeface="Verdana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4960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59" y="1"/>
            <a:ext cx="10515600" cy="1011854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Montagabend</a:t>
            </a:r>
            <a:r>
              <a:rPr lang="en-GB" b="1" dirty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Konferenz</a:t>
            </a:r>
            <a:r>
              <a:rPr lang="en-GB" b="1" dirty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Anruf</a:t>
            </a:r>
            <a:endParaRPr lang="en-GB" b="1" dirty="0">
              <a:solidFill>
                <a:srgbClr val="F89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60" y="989705"/>
            <a:ext cx="11533840" cy="568003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  <a:tabLst>
                <a:tab pos="446088" algn="l"/>
              </a:tabLst>
            </a:pPr>
            <a:r>
              <a:rPr lang="en-GB" sz="2200" b="1" dirty="0" smtClean="0">
                <a:latin typeface="Verdana"/>
                <a:cs typeface="Verdana"/>
              </a:rPr>
              <a:t>	</a:t>
            </a:r>
            <a:r>
              <a:rPr lang="en-GB" sz="2200" b="1" dirty="0" err="1">
                <a:latin typeface="Verdana"/>
                <a:cs typeface="Verdana"/>
              </a:rPr>
              <a:t>Anruf</a:t>
            </a:r>
            <a:r>
              <a:rPr lang="en-GB" sz="2200" b="1" dirty="0">
                <a:latin typeface="Verdana"/>
                <a:cs typeface="Verdana"/>
              </a:rPr>
              <a:t> in </a:t>
            </a:r>
            <a:r>
              <a:rPr lang="en-GB" sz="2200" b="1" dirty="0" err="1">
                <a:latin typeface="Verdana"/>
                <a:cs typeface="Verdana"/>
              </a:rPr>
              <a:t>englischer</a:t>
            </a:r>
            <a:r>
              <a:rPr lang="en-GB" sz="2200" b="1" dirty="0">
                <a:latin typeface="Verdana"/>
                <a:cs typeface="Verdana"/>
              </a:rPr>
              <a:t> </a:t>
            </a:r>
            <a:r>
              <a:rPr lang="en-GB" sz="2200" b="1" dirty="0" err="1">
                <a:latin typeface="Verdana"/>
                <a:cs typeface="Verdana"/>
              </a:rPr>
              <a:t>Sprache</a:t>
            </a:r>
            <a:r>
              <a:rPr lang="en-GB" sz="2200" b="1" dirty="0">
                <a:latin typeface="Verdana"/>
                <a:cs typeface="Verdana"/>
              </a:rPr>
              <a:t> – </a:t>
            </a:r>
            <a:r>
              <a:rPr lang="en-GB" sz="2200" dirty="0" err="1">
                <a:latin typeface="Verdana"/>
                <a:cs typeface="Verdana"/>
              </a:rPr>
              <a:t>Montagabend</a:t>
            </a:r>
            <a:r>
              <a:rPr lang="en-GB" sz="2200" dirty="0">
                <a:latin typeface="Verdana"/>
                <a:cs typeface="Verdana"/>
              </a:rPr>
              <a:t>: 19:30 </a:t>
            </a:r>
            <a:r>
              <a:rPr lang="en-GB" sz="2200" dirty="0" err="1">
                <a:latin typeface="Verdana"/>
                <a:cs typeface="Verdana"/>
              </a:rPr>
              <a:t>Uhr</a:t>
            </a:r>
            <a:r>
              <a:rPr lang="en-GB" sz="2200" dirty="0">
                <a:latin typeface="Verdana"/>
                <a:cs typeface="Verdana"/>
              </a:rPr>
              <a:t> GMT</a:t>
            </a:r>
          </a:p>
          <a:p>
            <a:pPr marL="0" indent="0">
              <a:lnSpc>
                <a:spcPct val="100000"/>
              </a:lnSpc>
              <a:buNone/>
              <a:tabLst>
                <a:tab pos="446088" algn="l"/>
              </a:tabLst>
            </a:pPr>
            <a:r>
              <a:rPr lang="en-GB" sz="2200" dirty="0" err="1">
                <a:latin typeface="Verdana"/>
                <a:cs typeface="Verdana"/>
              </a:rPr>
              <a:t>Kostenloser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Anruf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aus</a:t>
            </a:r>
            <a:r>
              <a:rPr lang="en-GB" sz="2200" dirty="0">
                <a:latin typeface="Verdana"/>
                <a:cs typeface="Verdana"/>
              </a:rPr>
              <a:t> den UK: 0800 229 0708 Handy </a:t>
            </a:r>
            <a:r>
              <a:rPr lang="en-GB" sz="2200" dirty="0" err="1">
                <a:latin typeface="Verdana"/>
                <a:cs typeface="Verdana"/>
              </a:rPr>
              <a:t>Nummer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aus</a:t>
            </a:r>
            <a:r>
              <a:rPr lang="en-GB" sz="2200" dirty="0">
                <a:latin typeface="Verdana"/>
                <a:cs typeface="Verdana"/>
              </a:rPr>
              <a:t> den UK: 033 0336 0036</a:t>
            </a:r>
          </a:p>
          <a:p>
            <a:pPr marL="0" indent="0">
              <a:lnSpc>
                <a:spcPct val="100000"/>
              </a:lnSpc>
              <a:buNone/>
              <a:tabLst>
                <a:tab pos="446088" algn="l"/>
              </a:tabLst>
            </a:pPr>
            <a:r>
              <a:rPr lang="en-GB" sz="2200" dirty="0">
                <a:latin typeface="Verdana"/>
                <a:cs typeface="Verdana"/>
              </a:rPr>
              <a:t>TEILNEHMER PIN: </a:t>
            </a:r>
            <a:r>
              <a:rPr lang="en-GB" sz="2200" dirty="0" smtClean="0">
                <a:latin typeface="Verdana"/>
                <a:cs typeface="Verdana"/>
              </a:rPr>
              <a:t>099632</a:t>
            </a:r>
          </a:p>
          <a:p>
            <a:pPr marL="0" indent="0">
              <a:lnSpc>
                <a:spcPct val="100000"/>
              </a:lnSpc>
              <a:buNone/>
              <a:tabLst>
                <a:tab pos="446088" algn="l"/>
              </a:tabLst>
            </a:pPr>
            <a:r>
              <a:rPr lang="en-GB" sz="2200" b="1" dirty="0">
                <a:latin typeface="Verdana"/>
                <a:cs typeface="Verdana"/>
              </a:rPr>
              <a:t>	</a:t>
            </a:r>
            <a:r>
              <a:rPr lang="en-GB" sz="2200" b="1" dirty="0" err="1">
                <a:latin typeface="Verdana"/>
                <a:cs typeface="Verdana"/>
              </a:rPr>
              <a:t>Anruf</a:t>
            </a:r>
            <a:r>
              <a:rPr lang="en-GB" sz="2200" b="1" dirty="0">
                <a:latin typeface="Verdana"/>
                <a:cs typeface="Verdana"/>
              </a:rPr>
              <a:t> in </a:t>
            </a:r>
            <a:r>
              <a:rPr lang="en-GB" sz="2200" b="1" dirty="0" err="1">
                <a:latin typeface="Verdana"/>
                <a:cs typeface="Verdana"/>
              </a:rPr>
              <a:t>französischer</a:t>
            </a:r>
            <a:r>
              <a:rPr lang="en-GB" sz="2200" b="1" dirty="0">
                <a:latin typeface="Verdana"/>
                <a:cs typeface="Verdana"/>
              </a:rPr>
              <a:t> </a:t>
            </a:r>
            <a:r>
              <a:rPr lang="en-GB" sz="2200" b="1" dirty="0" err="1">
                <a:latin typeface="Verdana"/>
                <a:cs typeface="Verdana"/>
              </a:rPr>
              <a:t>Sprache</a:t>
            </a:r>
            <a:r>
              <a:rPr lang="en-GB" sz="2200" b="1" dirty="0">
                <a:latin typeface="Verdana"/>
                <a:cs typeface="Verdana"/>
              </a:rPr>
              <a:t> –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Montagabend</a:t>
            </a:r>
            <a:r>
              <a:rPr lang="en-GB" sz="2200" dirty="0">
                <a:latin typeface="Verdana"/>
                <a:cs typeface="Verdana"/>
              </a:rPr>
              <a:t>: 21:00 </a:t>
            </a:r>
            <a:r>
              <a:rPr lang="en-GB" sz="2200" dirty="0" err="1">
                <a:latin typeface="Verdana"/>
                <a:cs typeface="Verdana"/>
              </a:rPr>
              <a:t>Uhr</a:t>
            </a:r>
            <a:r>
              <a:rPr lang="en-GB" sz="2200" dirty="0">
                <a:latin typeface="Verdana"/>
                <a:cs typeface="Verdana"/>
              </a:rPr>
              <a:t> CET</a:t>
            </a:r>
          </a:p>
          <a:p>
            <a:pPr marL="0" indent="0">
              <a:lnSpc>
                <a:spcPct val="100000"/>
              </a:lnSpc>
              <a:buNone/>
              <a:tabLst>
                <a:tab pos="446088" algn="l"/>
              </a:tabLst>
            </a:pPr>
            <a:r>
              <a:rPr lang="en-GB" sz="2200" dirty="0" err="1">
                <a:latin typeface="Verdana"/>
                <a:cs typeface="Verdana"/>
              </a:rPr>
              <a:t>Kostenloser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Anruf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aus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Frankreich</a:t>
            </a:r>
            <a:r>
              <a:rPr lang="en-GB" sz="2200" dirty="0">
                <a:latin typeface="Verdana"/>
                <a:cs typeface="Verdana"/>
              </a:rPr>
              <a:t>: 080 510 2955 Handy </a:t>
            </a:r>
            <a:r>
              <a:rPr lang="en-GB" sz="2200" dirty="0" err="1">
                <a:latin typeface="Verdana"/>
                <a:cs typeface="Verdana"/>
              </a:rPr>
              <a:t>Nummer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aus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Frankreich</a:t>
            </a:r>
            <a:r>
              <a:rPr lang="en-GB" sz="2200" dirty="0">
                <a:latin typeface="Verdana"/>
                <a:cs typeface="Verdana"/>
              </a:rPr>
              <a:t>: 017 675 3294</a:t>
            </a:r>
          </a:p>
          <a:p>
            <a:pPr marL="0" indent="0">
              <a:lnSpc>
                <a:spcPct val="100000"/>
              </a:lnSpc>
              <a:buNone/>
              <a:tabLst>
                <a:tab pos="446088" algn="l"/>
              </a:tabLst>
            </a:pPr>
            <a:r>
              <a:rPr lang="en-GB" sz="2200" dirty="0">
                <a:latin typeface="Verdana"/>
                <a:cs typeface="Verdana"/>
              </a:rPr>
              <a:t>TEILNEHMER PIN: </a:t>
            </a:r>
            <a:r>
              <a:rPr lang="en-GB" sz="2200" dirty="0" smtClean="0">
                <a:latin typeface="Verdana"/>
                <a:cs typeface="Verdana"/>
              </a:rPr>
              <a:t>780100</a:t>
            </a:r>
            <a:endParaRPr lang="en-GB" sz="2200" dirty="0"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buNone/>
              <a:tabLst>
                <a:tab pos="446088" algn="l"/>
              </a:tabLst>
            </a:pPr>
            <a:r>
              <a:rPr lang="en-GB" sz="2200" b="1" dirty="0" smtClean="0">
                <a:latin typeface="Verdana"/>
                <a:cs typeface="Verdana"/>
              </a:rPr>
              <a:t>	</a:t>
            </a:r>
            <a:r>
              <a:rPr lang="en-GB" sz="2200" b="1" dirty="0" err="1">
                <a:latin typeface="Verdana"/>
                <a:cs typeface="Verdana"/>
              </a:rPr>
              <a:t>Anruf</a:t>
            </a:r>
            <a:r>
              <a:rPr lang="en-GB" sz="2200" b="1" dirty="0">
                <a:latin typeface="Verdana"/>
                <a:cs typeface="Verdana"/>
              </a:rPr>
              <a:t> in </a:t>
            </a:r>
            <a:r>
              <a:rPr lang="en-GB" sz="2200" b="1" dirty="0" err="1">
                <a:latin typeface="Verdana"/>
                <a:cs typeface="Verdana"/>
              </a:rPr>
              <a:t>deutscher</a:t>
            </a:r>
            <a:r>
              <a:rPr lang="en-GB" sz="2200" b="1" dirty="0">
                <a:latin typeface="Verdana"/>
                <a:cs typeface="Verdana"/>
              </a:rPr>
              <a:t> </a:t>
            </a:r>
            <a:r>
              <a:rPr lang="en-GB" sz="2200" b="1" dirty="0" err="1">
                <a:latin typeface="Verdana"/>
                <a:cs typeface="Verdana"/>
              </a:rPr>
              <a:t>Sprache</a:t>
            </a:r>
            <a:r>
              <a:rPr lang="en-GB" sz="2200" b="1" dirty="0">
                <a:latin typeface="Verdana"/>
                <a:cs typeface="Verdana"/>
              </a:rPr>
              <a:t> – </a:t>
            </a:r>
            <a:r>
              <a:rPr lang="en-GB" sz="2200" dirty="0" err="1">
                <a:latin typeface="Verdana"/>
                <a:cs typeface="Verdana"/>
              </a:rPr>
              <a:t>Montagabend</a:t>
            </a:r>
            <a:r>
              <a:rPr lang="en-GB" sz="2200" dirty="0">
                <a:latin typeface="Verdana"/>
                <a:cs typeface="Verdana"/>
              </a:rPr>
              <a:t>: 20:30 CET</a:t>
            </a:r>
          </a:p>
          <a:p>
            <a:pPr marL="0" indent="0">
              <a:lnSpc>
                <a:spcPct val="100000"/>
              </a:lnSpc>
              <a:buNone/>
              <a:tabLst>
                <a:tab pos="446088" algn="l"/>
              </a:tabLst>
            </a:pPr>
            <a:r>
              <a:rPr lang="en-GB" sz="2200" dirty="0" err="1">
                <a:latin typeface="Verdana"/>
                <a:cs typeface="Verdana"/>
              </a:rPr>
              <a:t>Kostenloser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Anruf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aus</a:t>
            </a:r>
            <a:r>
              <a:rPr lang="en-GB" sz="2200" dirty="0">
                <a:latin typeface="Verdana"/>
                <a:cs typeface="Verdana"/>
              </a:rPr>
              <a:t> Deutschland: 0800 723 7851 Handy </a:t>
            </a:r>
            <a:r>
              <a:rPr lang="en-GB" sz="2200" dirty="0" err="1">
                <a:latin typeface="Verdana"/>
                <a:cs typeface="Verdana"/>
              </a:rPr>
              <a:t>Nummer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aus</a:t>
            </a:r>
            <a:r>
              <a:rPr lang="en-GB" sz="2200" dirty="0">
                <a:latin typeface="Verdana"/>
                <a:cs typeface="Verdana"/>
              </a:rPr>
              <a:t> Deutschland: 021197190003</a:t>
            </a:r>
          </a:p>
          <a:p>
            <a:pPr marL="0" indent="0">
              <a:lnSpc>
                <a:spcPct val="100000"/>
              </a:lnSpc>
              <a:buNone/>
              <a:tabLst>
                <a:tab pos="446088" algn="l"/>
              </a:tabLst>
            </a:pPr>
            <a:r>
              <a:rPr lang="en-GB" sz="2200" dirty="0">
                <a:latin typeface="Verdana"/>
                <a:cs typeface="Verdana"/>
              </a:rPr>
              <a:t>TEILNEHMER PIN: </a:t>
            </a:r>
            <a:r>
              <a:rPr lang="en-GB" sz="2200" dirty="0" smtClean="0">
                <a:latin typeface="Verdana"/>
                <a:cs typeface="Verdana"/>
              </a:rPr>
              <a:t>455020</a:t>
            </a:r>
            <a:endParaRPr lang="en-GB" sz="2200" dirty="0"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buNone/>
              <a:tabLst>
                <a:tab pos="446088" algn="l"/>
              </a:tabLst>
            </a:pPr>
            <a:r>
              <a:rPr lang="en-GB" sz="2200" b="1" dirty="0" smtClean="0">
                <a:latin typeface="Verdana"/>
                <a:cs typeface="Verdana"/>
              </a:rPr>
              <a:t>	</a:t>
            </a:r>
            <a:r>
              <a:rPr lang="en-GB" sz="2200" b="1" dirty="0" err="1">
                <a:latin typeface="Verdana"/>
                <a:cs typeface="Verdana"/>
              </a:rPr>
              <a:t>Anruf</a:t>
            </a:r>
            <a:r>
              <a:rPr lang="en-GB" sz="2200" b="1" dirty="0">
                <a:latin typeface="Verdana"/>
                <a:cs typeface="Verdana"/>
              </a:rPr>
              <a:t> in </a:t>
            </a:r>
            <a:r>
              <a:rPr lang="en-GB" sz="2200" b="1" dirty="0" err="1">
                <a:latin typeface="Verdana"/>
                <a:cs typeface="Verdana"/>
              </a:rPr>
              <a:t>Holländischer</a:t>
            </a:r>
            <a:r>
              <a:rPr lang="en-GB" sz="2200" b="1" dirty="0">
                <a:latin typeface="Verdana"/>
                <a:cs typeface="Verdana"/>
              </a:rPr>
              <a:t> </a:t>
            </a:r>
            <a:r>
              <a:rPr lang="en-GB" sz="2200" b="1" dirty="0" err="1">
                <a:latin typeface="Verdana"/>
                <a:cs typeface="Verdana"/>
              </a:rPr>
              <a:t>Sprache</a:t>
            </a:r>
            <a:r>
              <a:rPr lang="en-GB" sz="2200" b="1" dirty="0">
                <a:latin typeface="Verdana"/>
                <a:cs typeface="Verdana"/>
              </a:rPr>
              <a:t> – </a:t>
            </a:r>
            <a:r>
              <a:rPr lang="en-GB" sz="2200" dirty="0" err="1">
                <a:latin typeface="Verdana"/>
                <a:cs typeface="Verdana"/>
              </a:rPr>
              <a:t>Montagabend</a:t>
            </a:r>
            <a:r>
              <a:rPr lang="en-GB" sz="2200" dirty="0">
                <a:latin typeface="Verdana"/>
                <a:cs typeface="Verdana"/>
              </a:rPr>
              <a:t>: 20:30 CET</a:t>
            </a:r>
          </a:p>
          <a:p>
            <a:pPr marL="0" indent="0">
              <a:lnSpc>
                <a:spcPct val="100000"/>
              </a:lnSpc>
              <a:buNone/>
              <a:tabLst>
                <a:tab pos="446088" algn="l"/>
              </a:tabLst>
            </a:pPr>
            <a:r>
              <a:rPr lang="en-GB" sz="2200" dirty="0" err="1">
                <a:latin typeface="Verdana"/>
                <a:cs typeface="Verdana"/>
              </a:rPr>
              <a:t>Kostenloser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Anruf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aus</a:t>
            </a:r>
            <a:r>
              <a:rPr lang="en-GB" sz="2200" dirty="0">
                <a:latin typeface="Verdana"/>
                <a:cs typeface="Verdana"/>
              </a:rPr>
              <a:t> Holland: 0800 023 2580 Handy </a:t>
            </a:r>
            <a:r>
              <a:rPr lang="en-GB" sz="2200" dirty="0" err="1">
                <a:latin typeface="Verdana"/>
                <a:cs typeface="Verdana"/>
              </a:rPr>
              <a:t>Nummer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aus</a:t>
            </a:r>
            <a:r>
              <a:rPr lang="en-GB" sz="2200" dirty="0">
                <a:latin typeface="Verdana"/>
                <a:cs typeface="Verdana"/>
              </a:rPr>
              <a:t> den </a:t>
            </a:r>
            <a:r>
              <a:rPr lang="en-GB" sz="2200" dirty="0" err="1">
                <a:latin typeface="Verdana"/>
                <a:cs typeface="Verdana"/>
              </a:rPr>
              <a:t>Niederlanden</a:t>
            </a:r>
            <a:r>
              <a:rPr lang="en-GB" sz="2200" dirty="0">
                <a:latin typeface="Verdana"/>
                <a:cs typeface="Verdana"/>
              </a:rPr>
              <a:t>: 0207 095 021</a:t>
            </a:r>
          </a:p>
          <a:p>
            <a:pPr marL="0" indent="0">
              <a:lnSpc>
                <a:spcPct val="100000"/>
              </a:lnSpc>
              <a:buNone/>
              <a:tabLst>
                <a:tab pos="446088" algn="l"/>
              </a:tabLst>
            </a:pPr>
            <a:r>
              <a:rPr lang="en-GB" sz="2200" dirty="0">
                <a:latin typeface="Verdana"/>
                <a:cs typeface="Verdana"/>
              </a:rPr>
              <a:t>TEILNEHMER PIN: </a:t>
            </a:r>
            <a:r>
              <a:rPr lang="en-GB" sz="2200" dirty="0" smtClean="0">
                <a:latin typeface="Verdana"/>
                <a:cs typeface="Verdana"/>
              </a:rPr>
              <a:t>911734</a:t>
            </a:r>
            <a:endParaRPr lang="en-GB" sz="2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lang="en-GB" sz="2200" dirty="0"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tabLst>
                <a:tab pos="446088" algn="l"/>
              </a:tabLst>
            </a:pPr>
            <a:r>
              <a:rPr lang="en-GB" sz="2200" b="1" dirty="0" smtClean="0">
                <a:latin typeface="Verdana"/>
                <a:cs typeface="Verdana"/>
              </a:rPr>
              <a:t>	</a:t>
            </a:r>
            <a:r>
              <a:rPr lang="en-GB" sz="2200" b="1" dirty="0" err="1">
                <a:latin typeface="Verdana"/>
                <a:cs typeface="Verdana"/>
              </a:rPr>
              <a:t>Irland</a:t>
            </a:r>
            <a:r>
              <a:rPr lang="en-GB" sz="2200" b="1" dirty="0">
                <a:latin typeface="Verdana"/>
                <a:cs typeface="Verdana"/>
              </a:rPr>
              <a:t>:</a:t>
            </a:r>
            <a:r>
              <a:rPr lang="en-GB" sz="2200" dirty="0">
                <a:latin typeface="Verdana"/>
                <a:cs typeface="Verdana"/>
              </a:rPr>
              <a:t> 015 209 161 (</a:t>
            </a:r>
            <a:r>
              <a:rPr lang="en-GB" sz="2200" dirty="0" err="1">
                <a:latin typeface="Verdana"/>
                <a:cs typeface="Verdana"/>
              </a:rPr>
              <a:t>Entsprechende</a:t>
            </a:r>
            <a:r>
              <a:rPr lang="en-GB" sz="2200" dirty="0">
                <a:latin typeface="Verdana"/>
                <a:cs typeface="Verdana"/>
              </a:rPr>
              <a:t> PIN </a:t>
            </a:r>
            <a:r>
              <a:rPr lang="en-GB" sz="2200" dirty="0" err="1" smtClean="0">
                <a:latin typeface="Verdana"/>
                <a:cs typeface="Verdana"/>
              </a:rPr>
              <a:t>eingeben</a:t>
            </a:r>
            <a:r>
              <a:rPr lang="en-GB" sz="2200" dirty="0" smtClean="0">
                <a:latin typeface="Verdana"/>
                <a:cs typeface="Verdana"/>
              </a:rPr>
              <a:t>)</a:t>
            </a:r>
            <a:endParaRPr lang="en-GB" sz="2200" dirty="0"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buNone/>
              <a:tabLst>
                <a:tab pos="446088" algn="l"/>
              </a:tabLst>
            </a:pPr>
            <a:r>
              <a:rPr lang="en-GB" sz="2200" b="1" dirty="0" smtClean="0">
                <a:latin typeface="Verdana"/>
                <a:cs typeface="Verdana"/>
              </a:rPr>
              <a:t>	</a:t>
            </a:r>
            <a:r>
              <a:rPr lang="en-GB" sz="2200" b="1" dirty="0" err="1">
                <a:latin typeface="Verdana"/>
                <a:cs typeface="Verdana"/>
              </a:rPr>
              <a:t>Österreich</a:t>
            </a:r>
            <a:r>
              <a:rPr lang="en-GB" sz="2200" b="1" dirty="0" smtClean="0">
                <a:latin typeface="Verdana"/>
                <a:cs typeface="Verdana"/>
              </a:rPr>
              <a:t>: </a:t>
            </a:r>
            <a:r>
              <a:rPr lang="en-GB" sz="2200" dirty="0">
                <a:latin typeface="Verdana"/>
                <a:cs typeface="Verdana"/>
              </a:rPr>
              <a:t>0268 2205 6633 (</a:t>
            </a:r>
            <a:r>
              <a:rPr lang="en-GB" sz="2200" dirty="0" err="1">
                <a:latin typeface="Verdana"/>
                <a:cs typeface="Verdana"/>
              </a:rPr>
              <a:t>Entsprechende</a:t>
            </a:r>
            <a:r>
              <a:rPr lang="en-GB" sz="2200" dirty="0">
                <a:latin typeface="Verdana"/>
                <a:cs typeface="Verdana"/>
              </a:rPr>
              <a:t> PIN </a:t>
            </a:r>
            <a:r>
              <a:rPr lang="en-GB" sz="2200" dirty="0" err="1" smtClean="0">
                <a:latin typeface="Verdana"/>
                <a:cs typeface="Verdana"/>
              </a:rPr>
              <a:t>eingeben</a:t>
            </a:r>
            <a:r>
              <a:rPr lang="en-GB" sz="2200" dirty="0" smtClean="0">
                <a:latin typeface="Verdana"/>
                <a:cs typeface="Verdana"/>
              </a:rPr>
              <a:t>)</a:t>
            </a:r>
            <a:endParaRPr lang="en-GB" sz="2200" dirty="0">
              <a:latin typeface="Verdana"/>
              <a:cs typeface="Verdana"/>
            </a:endParaRPr>
          </a:p>
        </p:txBody>
      </p:sp>
      <p:pic>
        <p:nvPicPr>
          <p:cNvPr id="11270" name="Picture 6" descr="C:\Users\Elamidieu\Desktop\u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00" y="997200"/>
            <a:ext cx="378000" cy="252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Elamidieu\Desktop\Flag_of_Germany_(3-2_aspect_ratio)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00" y="3002032"/>
            <a:ext cx="378148" cy="252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Elamidieu\Desktop\1280px-Civil_and_Naval_Ensign_of_France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79" y="2016859"/>
            <a:ext cx="378148" cy="252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Elamidieu\Desktop\Netherlands_fla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00" y="4003732"/>
            <a:ext cx="378000" cy="252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Elamidieu\Desktop\téléchargement.jpg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79" y="5757190"/>
            <a:ext cx="379169" cy="252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Elamidieu\Desktop\ie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00" y="5334997"/>
            <a:ext cx="377127" cy="2516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4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Dienstagspräsentation</a:t>
            </a:r>
            <a:endParaRPr lang="en-GB" b="1" dirty="0">
              <a:solidFill>
                <a:srgbClr val="F89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7" y="1636900"/>
            <a:ext cx="6283362" cy="30104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 err="1">
                <a:latin typeface="Verdana"/>
                <a:cs typeface="Verdana"/>
              </a:rPr>
              <a:t>Findet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jeden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Dienstag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statt</a:t>
            </a:r>
            <a:endParaRPr lang="en-US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 err="1" smtClean="0">
                <a:latin typeface="Verdana"/>
                <a:cs typeface="Verdana"/>
              </a:rPr>
              <a:t>Verbreitet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Vorfreude</a:t>
            </a:r>
            <a:r>
              <a:rPr lang="en-US" dirty="0">
                <a:latin typeface="Verdana"/>
                <a:cs typeface="Verdana"/>
              </a:rPr>
              <a:t> und </a:t>
            </a:r>
            <a:r>
              <a:rPr lang="en-US" dirty="0" err="1">
                <a:latin typeface="Verdana"/>
                <a:cs typeface="Verdana"/>
              </a:rPr>
              <a:t>vermittelt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einen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besseren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Einblick</a:t>
            </a:r>
            <a:endParaRPr lang="en-US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 err="1" smtClean="0">
                <a:latin typeface="Verdana"/>
                <a:cs typeface="Verdana"/>
              </a:rPr>
              <a:t>Gelegenheit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>
                <a:latin typeface="Verdana"/>
                <a:cs typeface="Verdana"/>
              </a:rPr>
              <a:t>um </a:t>
            </a:r>
            <a:r>
              <a:rPr lang="en-US" dirty="0" err="1">
                <a:latin typeface="Verdana"/>
                <a:cs typeface="Verdana"/>
              </a:rPr>
              <a:t>Geschichten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auszutauschen</a:t>
            </a:r>
            <a:r>
              <a:rPr lang="en-US" dirty="0">
                <a:latin typeface="Verdana"/>
                <a:cs typeface="Verdana"/>
              </a:rPr>
              <a:t> und </a:t>
            </a:r>
            <a:r>
              <a:rPr lang="en-US" dirty="0" err="1">
                <a:latin typeface="Verdana"/>
                <a:cs typeface="Verdana"/>
              </a:rPr>
              <a:t>Beziehungen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aufzubauen</a:t>
            </a:r>
            <a:r>
              <a:rPr lang="en-US" dirty="0" smtClean="0">
                <a:latin typeface="Verdana"/>
                <a:cs typeface="Verdana"/>
              </a:rPr>
              <a:t> 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 err="1" smtClean="0">
                <a:latin typeface="Verdana"/>
                <a:cs typeface="Verdana"/>
              </a:rPr>
              <a:t>Es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fördert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kontinuierlich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Ihren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eigenen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Überzeugung</a:t>
            </a:r>
            <a:endParaRPr lang="en-GB" sz="3200" dirty="0">
              <a:latin typeface="Verdana"/>
              <a:cs typeface="Verdana"/>
            </a:endParaRPr>
          </a:p>
        </p:txBody>
      </p:sp>
      <p:pic>
        <p:nvPicPr>
          <p:cNvPr id="1027" name="Picture 3" descr="N:\! Shared Marketing\EU Conference 2013\Photo's\Saturday\Britta 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6111" y="1787669"/>
            <a:ext cx="4729655" cy="4233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9313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10280400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Samstags</a:t>
            </a:r>
            <a:r>
              <a:rPr lang="en-GB" b="1" dirty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Basistraining</a:t>
            </a:r>
            <a:endParaRPr lang="en-GB" b="1" dirty="0">
              <a:solidFill>
                <a:srgbClr val="F89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87" y="1916600"/>
            <a:ext cx="5470113" cy="24940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Eine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weitere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Möglichkeit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, um Reliv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Interessenten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vorzustellen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Eine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weitere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Möglichkeit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, um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sich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gegenseitig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auszutauschen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und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Geschichten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einander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mitzuteilen</a:t>
            </a: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Involvieren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Vertriebspartner</a:t>
            </a: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</a:pPr>
            <a:endParaRPr lang="en-GB" sz="3200" dirty="0">
              <a:latin typeface="Verdana"/>
              <a:cs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364" y="1615385"/>
            <a:ext cx="5149925" cy="3862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9901" y="5564842"/>
            <a:ext cx="11226800" cy="120032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Meistern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grundlegenden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Dinge </a:t>
            </a:r>
            <a:r>
              <a:rPr lang="en-GB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zuerst</a:t>
            </a:r>
            <a:r>
              <a:rPr lang="en-GB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</a:t>
            </a:r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erfolgreich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sein!</a:t>
            </a:r>
          </a:p>
        </p:txBody>
      </p:sp>
    </p:spTree>
    <p:extLst>
      <p:ext uri="{BB962C8B-B14F-4D97-AF65-F5344CB8AC3E}">
        <p14:creationId xmlns:p14="http://schemas.microsoft.com/office/powerpoint/2010/main" val="219307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07600"/>
            <a:ext cx="11169400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Sonderveranstaltungen</a:t>
            </a:r>
            <a:r>
              <a:rPr lang="en-GB" b="1" dirty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501" y="1640040"/>
            <a:ext cx="5411992" cy="29028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Schulung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für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Führungskräfte</a:t>
            </a: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Qualifizieren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sich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immer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wieder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neu</a:t>
            </a:r>
            <a:endParaRPr lang="en-GB" sz="24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Messen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den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Wachstum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an Hand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Ihrer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MATS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Teilnehmer</a:t>
            </a:r>
            <a:endParaRPr lang="en-GB" sz="24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365" y="5515536"/>
            <a:ext cx="6680499" cy="107721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Nutzen</a:t>
            </a:r>
            <a:r>
              <a:rPr lang="en-GB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MATS um </a:t>
            </a:r>
            <a:r>
              <a:rPr lang="en-GB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vorranzukommen</a:t>
            </a:r>
            <a:r>
              <a:rPr lang="en-GB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8" name="Picture 4" descr="https://scontent-b-lhr.xx.fbcdn.net/hphotos-xpa1/t1.0-9/10453470_740136452696231_8545088523933869464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808" y="1823684"/>
            <a:ext cx="5042892" cy="378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4514600" cy="1325563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89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Konferenzen</a:t>
            </a:r>
            <a:endParaRPr lang="en-GB" b="1" dirty="0">
              <a:solidFill>
                <a:srgbClr val="F89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42" y="1663674"/>
            <a:ext cx="3880658" cy="3629090"/>
          </a:xfrm>
        </p:spPr>
        <p:txBody>
          <a:bodyPr>
            <a:noAutofit/>
          </a:bodyPr>
          <a:lstStyle/>
          <a:p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Das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größere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Gesamtbild</a:t>
            </a:r>
            <a:endParaRPr lang="en-GB" sz="2200" dirty="0">
              <a:latin typeface="Verdana"/>
              <a:ea typeface="Verdana" panose="020B0604030504040204" pitchFamily="34" charset="0"/>
              <a:cs typeface="Verdana"/>
            </a:endParaRPr>
          </a:p>
          <a:p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Weist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die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Realität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auf in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Bezug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auf die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Größe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und die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Möglichkeiten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von Reliv</a:t>
            </a:r>
          </a:p>
          <a:p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Von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Konferenz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zu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Konferenz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weiterentwickeln</a:t>
            </a:r>
            <a:endParaRPr lang="en-GB" sz="2200" dirty="0">
              <a:latin typeface="Verdana"/>
              <a:ea typeface="Verdana" panose="020B0604030504040204" pitchFamily="34" charset="0"/>
              <a:cs typeface="Verdana"/>
            </a:endParaRPr>
          </a:p>
          <a:p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Fördert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Ihre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eigene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Überzeugung</a:t>
            </a:r>
            <a:endParaRPr lang="en-GB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333500" y="5583220"/>
            <a:ext cx="9842499" cy="6463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Erleben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Flair von Reliv!</a:t>
            </a:r>
          </a:p>
        </p:txBody>
      </p:sp>
      <p:pic>
        <p:nvPicPr>
          <p:cNvPr id="5123" name="Picture 3" descr="N:\! Shared Marketing\EU Conference 2013\Photo's\Party\French Girl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876" y="2653403"/>
            <a:ext cx="3959409" cy="26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aroline presenting 3 (slide 32 basic training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134" y="2709333"/>
            <a:ext cx="3873500" cy="2582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305" y="129134"/>
            <a:ext cx="5581627" cy="280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2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19" y="329931"/>
            <a:ext cx="10515600" cy="1325563"/>
          </a:xfrm>
        </p:spPr>
        <p:txBody>
          <a:bodyPr/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Warum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Reliv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19" y="1843390"/>
            <a:ext cx="10515600" cy="198258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Finanzielle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/>
            </a:r>
            <a:b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</a:b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Unabhängigkeit</a:t>
            </a:r>
            <a:endParaRPr lang="en-GB" sz="22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Unabhängigkeit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der 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/>
            </a:r>
            <a:b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</a:b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Familie</a:t>
            </a:r>
            <a:endParaRPr lang="en-GB" sz="22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Ihr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eigener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Chef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sein</a:t>
            </a:r>
            <a:endParaRPr lang="en-GB" sz="22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Nach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eigenen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Vorstellungen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leben</a:t>
            </a:r>
            <a:endParaRPr lang="en-GB" sz="2200" dirty="0">
              <a:latin typeface="Verdana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031" name="Picture 7" descr="https://scontent-b-lhr.xx.fbcdn.net/hphotos-ash4/1463113_627631263946751_1102343545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946" y="371297"/>
            <a:ext cx="4009675" cy="2673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:\! Shared Marketing\Lifestyle\Lifestyle Pictures\Hedwig Performan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1125" y="371297"/>
            <a:ext cx="3572061" cy="2673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:\! Shared Marketing\Photoshoot 2014\Gregory's family 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8264" y="3267988"/>
            <a:ext cx="4384713" cy="35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230" y="4912216"/>
            <a:ext cx="5848869" cy="6463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Warum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107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85421"/>
            <a:ext cx="12192000" cy="2568379"/>
          </a:xfrm>
          <a:prstGeom prst="rect">
            <a:avLst/>
          </a:prstGeom>
          <a:noFill/>
        </p:spPr>
        <p:txBody>
          <a:bodyPr wrap="square" lIns="68566" tIns="34282" rIns="68566" bIns="34282" rtlCol="0">
            <a:spAutoFit/>
          </a:bodyPr>
          <a:lstStyle/>
          <a:p>
            <a:pPr algn="ctr" defTabSz="1088403">
              <a:lnSpc>
                <a:spcPct val="110000"/>
              </a:lnSpc>
            </a:pPr>
            <a:r>
              <a:rPr lang="en-US" sz="2800" b="1" dirty="0" err="1" smtClean="0">
                <a:solidFill>
                  <a:srgbClr val="7BB931"/>
                </a:solidFill>
                <a:latin typeface="Verdana"/>
                <a:ea typeface="Verdana" panose="020B0604030504040204" pitchFamily="34" charset="0"/>
                <a:cs typeface="Verdana"/>
              </a:rPr>
              <a:t>Geschäftszyklus</a:t>
            </a:r>
            <a:endParaRPr lang="en-US" sz="2800" b="1" dirty="0" smtClean="0">
              <a:solidFill>
                <a:srgbClr val="7BB931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algn="ctr" defTabSz="1088403">
              <a:lnSpc>
                <a:spcPct val="110000"/>
              </a:lnSpc>
            </a:pPr>
            <a:r>
              <a:rPr lang="en-US" sz="2400" dirty="0" err="1" smtClean="0">
                <a:latin typeface="Verdana"/>
                <a:ea typeface="Verdana" panose="020B0604030504040204" pitchFamily="34" charset="0"/>
                <a:cs typeface="Verdana"/>
              </a:rPr>
              <a:t>Internationale</a:t>
            </a:r>
            <a:r>
              <a:rPr lang="en-US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 smtClean="0">
                <a:latin typeface="Verdana"/>
                <a:ea typeface="Verdana" panose="020B0604030504040204" pitchFamily="34" charset="0"/>
                <a:cs typeface="Verdana"/>
              </a:rPr>
              <a:t>Konferenz</a:t>
            </a:r>
            <a:endParaRPr lang="en-US" sz="24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 algn="ctr" defTabSz="1088403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algn="ctr" defTabSz="1088403">
              <a:lnSpc>
                <a:spcPct val="110000"/>
              </a:lnSpc>
            </a:pPr>
            <a:r>
              <a:rPr lang="en-US" sz="2400" dirty="0" err="1" smtClean="0">
                <a:latin typeface="Verdana"/>
                <a:ea typeface="Verdana" panose="020B0604030504040204" pitchFamily="34" charset="0"/>
                <a:cs typeface="Verdana"/>
              </a:rPr>
              <a:t>Sonderveranstaltungen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			</a:t>
            </a:r>
            <a:r>
              <a:rPr lang="en-US" sz="2400" dirty="0" err="1" smtClean="0">
                <a:latin typeface="Verdana"/>
                <a:ea typeface="Verdana" panose="020B0604030504040204" pitchFamily="34" charset="0"/>
                <a:cs typeface="Verdana"/>
              </a:rPr>
              <a:t>Sonderveranstaltungen</a:t>
            </a:r>
            <a:endParaRPr lang="en-US" sz="24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 algn="ctr" defTabSz="1088403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algn="ctr" defTabSz="1088403">
              <a:lnSpc>
                <a:spcPct val="110000"/>
              </a:lnSpc>
            </a:pP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Europäische</a:t>
            </a:r>
            <a:r>
              <a:rPr lang="en-US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 panose="020B0604030504040204" pitchFamily="34" charset="0"/>
                <a:cs typeface="Verdana"/>
              </a:rPr>
              <a:t>Konferenz</a:t>
            </a:r>
            <a:endParaRPr lang="en-US" sz="2400" dirty="0">
              <a:latin typeface="Verdana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0" name="Picture 9" descr="Ongo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705" y="4319993"/>
            <a:ext cx="952407" cy="952500"/>
          </a:xfrm>
          <a:prstGeom prst="rect">
            <a:avLst/>
          </a:prstGeom>
        </p:spPr>
      </p:pic>
      <p:pic>
        <p:nvPicPr>
          <p:cNvPr id="11" name="Picture 10" descr="CorpSup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888" y="4319994"/>
            <a:ext cx="914311" cy="942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700" y="4047145"/>
            <a:ext cx="3861006" cy="2433983"/>
          </a:xfrm>
          <a:prstGeom prst="rect">
            <a:avLst/>
          </a:prstGeom>
          <a:noFill/>
        </p:spPr>
        <p:txBody>
          <a:bodyPr wrap="square" lIns="68566" tIns="34282" rIns="68566" bIns="34282" rtlCol="0">
            <a:spAutoFit/>
          </a:bodyPr>
          <a:lstStyle/>
          <a:p>
            <a:pPr algn="r" defTabSz="1088403">
              <a:lnSpc>
                <a:spcPct val="110000"/>
              </a:lnSpc>
            </a:pPr>
            <a:endParaRPr lang="en-US" sz="2000" b="1" dirty="0">
              <a:solidFill>
                <a:srgbClr val="F8971D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algn="r" defTabSz="1088403">
              <a:lnSpc>
                <a:spcPct val="110000"/>
              </a:lnSpc>
            </a:pPr>
            <a:r>
              <a:rPr lang="en-US" sz="2000" b="1" dirty="0" err="1" smtClean="0">
                <a:solidFill>
                  <a:srgbClr val="F8971D"/>
                </a:solidFill>
                <a:latin typeface="Verdana"/>
                <a:ea typeface="Verdana" panose="020B0604030504040204" pitchFamily="34" charset="0"/>
                <a:cs typeface="Verdana"/>
              </a:rPr>
              <a:t>Laufende</a:t>
            </a:r>
            <a:r>
              <a:rPr lang="en-US" sz="2000" b="1" dirty="0" smtClean="0">
                <a:solidFill>
                  <a:srgbClr val="F8971D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b="1" dirty="0" err="1" smtClean="0">
                <a:solidFill>
                  <a:srgbClr val="F8971D"/>
                </a:solidFill>
                <a:latin typeface="Verdana"/>
                <a:ea typeface="Verdana" panose="020B0604030504040204" pitchFamily="34" charset="0"/>
                <a:cs typeface="Verdana"/>
              </a:rPr>
              <a:t>Aktivitäten</a:t>
            </a:r>
            <a:endParaRPr lang="en-US" sz="2000" b="1" dirty="0" smtClean="0">
              <a:solidFill>
                <a:srgbClr val="F8971D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algn="r" defTabSz="1088403">
              <a:lnSpc>
                <a:spcPct val="110000"/>
              </a:lnSpc>
            </a:pP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Präsentationen</a:t>
            </a:r>
            <a:endParaRPr lang="en-US" sz="20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algn="r" defTabSz="1088403">
              <a:lnSpc>
                <a:spcPct val="110000"/>
              </a:lnSpc>
            </a:pPr>
            <a:r>
              <a:rPr lang="en-US" sz="2000" dirty="0" err="1" smtClean="0">
                <a:latin typeface="Verdana"/>
                <a:ea typeface="Verdana" panose="020B0604030504040204" pitchFamily="34" charset="0"/>
                <a:cs typeface="Verdana"/>
              </a:rPr>
              <a:t>Dienstagspräsentation</a:t>
            </a:r>
            <a:endParaRPr lang="en-US" sz="20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algn="r" defTabSz="1088403">
              <a:lnSpc>
                <a:spcPct val="110000"/>
              </a:lnSpc>
            </a:pP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3-Wege </a:t>
            </a: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Anrufe</a:t>
            </a:r>
            <a:endParaRPr lang="en-US" sz="20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algn="r" defTabSz="1088403">
              <a:lnSpc>
                <a:spcPct val="110000"/>
              </a:lnSpc>
            </a:pPr>
            <a:r>
              <a:rPr lang="en-US" sz="2000" dirty="0">
                <a:latin typeface="Verdana"/>
                <a:ea typeface="Verdana" panose="020B0604030504040204" pitchFamily="34" charset="0"/>
                <a:cs typeface="Verdana"/>
              </a:rPr>
              <a:t>MATS</a:t>
            </a:r>
          </a:p>
          <a:p>
            <a:pPr algn="r" defTabSz="1088403">
              <a:lnSpc>
                <a:spcPct val="110000"/>
              </a:lnSpc>
            </a:pP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Schulung</a:t>
            </a:r>
            <a:endParaRPr lang="en-US"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0343" y="4491645"/>
            <a:ext cx="3575257" cy="2100559"/>
          </a:xfrm>
          <a:prstGeom prst="rect">
            <a:avLst/>
          </a:prstGeom>
          <a:noFill/>
        </p:spPr>
        <p:txBody>
          <a:bodyPr wrap="square" lIns="68566" tIns="34282" rIns="68566" bIns="34282" rtlCol="0">
            <a:spAutoFit/>
          </a:bodyPr>
          <a:lstStyle/>
          <a:p>
            <a:pPr defTabSz="1088403">
              <a:lnSpc>
                <a:spcPct val="110000"/>
              </a:lnSpc>
            </a:pPr>
            <a:r>
              <a:rPr lang="en-US" sz="2000" b="1" dirty="0" err="1">
                <a:solidFill>
                  <a:srgbClr val="00A4E4"/>
                </a:solidFill>
                <a:latin typeface="Verdana"/>
                <a:ea typeface="Verdana" panose="020B0604030504040204" pitchFamily="34" charset="0"/>
                <a:cs typeface="Verdana"/>
              </a:rPr>
              <a:t>Korporative</a:t>
            </a:r>
            <a:r>
              <a:rPr lang="en-US" sz="2000" b="1" dirty="0">
                <a:solidFill>
                  <a:srgbClr val="00A4E4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sz="2000" b="1" dirty="0" err="1" smtClean="0">
                <a:solidFill>
                  <a:srgbClr val="00A4E4"/>
                </a:solidFill>
                <a:latin typeface="Verdana"/>
                <a:ea typeface="Verdana" panose="020B0604030504040204" pitchFamily="34" charset="0"/>
                <a:cs typeface="Verdana"/>
              </a:rPr>
              <a:t>Unterstützung</a:t>
            </a:r>
            <a:endParaRPr lang="en-US" sz="2000" b="1" dirty="0" smtClean="0">
              <a:solidFill>
                <a:srgbClr val="00A4E4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defTabSz="1088403">
              <a:lnSpc>
                <a:spcPct val="110000"/>
              </a:lnSpc>
            </a:pPr>
            <a:r>
              <a:rPr lang="en-US" sz="2000" dirty="0" err="1" smtClean="0">
                <a:latin typeface="Verdana"/>
                <a:ea typeface="Verdana" panose="020B0604030504040204" pitchFamily="34" charset="0"/>
                <a:cs typeface="Verdana"/>
              </a:rPr>
              <a:t>Telefonkonferenz</a:t>
            </a:r>
            <a:r>
              <a:rPr lang="en-US" sz="2000" dirty="0" smtClean="0">
                <a:latin typeface="Verdana"/>
                <a:ea typeface="Verdana" panose="020B0604030504040204" pitchFamily="34" charset="0"/>
                <a:cs typeface="Verdana"/>
              </a:rPr>
              <a:t> am </a:t>
            </a:r>
            <a:r>
              <a:rPr lang="en-US" sz="2000" dirty="0" err="1" smtClean="0">
                <a:latin typeface="Verdana"/>
                <a:ea typeface="Verdana" panose="020B0604030504040204" pitchFamily="34" charset="0"/>
                <a:cs typeface="Verdana"/>
              </a:rPr>
              <a:t>Montagabend</a:t>
            </a:r>
            <a:endParaRPr lang="en-US" sz="20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defTabSz="1088403">
              <a:lnSpc>
                <a:spcPct val="110000"/>
              </a:lnSpc>
            </a:pP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Hilfsmittel</a:t>
            </a:r>
            <a:endParaRPr lang="en-US" sz="20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defTabSz="1088403">
              <a:lnSpc>
                <a:spcPct val="110000"/>
              </a:lnSpc>
            </a:pPr>
            <a:r>
              <a:rPr lang="en-US" sz="2000" dirty="0" err="1">
                <a:latin typeface="Verdana"/>
                <a:ea typeface="Verdana" panose="020B0604030504040204" pitchFamily="34" charset="0"/>
                <a:cs typeface="Verdana"/>
              </a:rPr>
              <a:t>Webseite</a:t>
            </a:r>
            <a:endParaRPr lang="en-US" sz="2000" dirty="0">
              <a:latin typeface="Verdana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4" name="Picture 3" descr="BusinessCycle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721" y="2435102"/>
            <a:ext cx="3019130" cy="13335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8652" y="32209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Reliv System</a:t>
            </a:r>
          </a:p>
        </p:txBody>
      </p:sp>
    </p:spTree>
    <p:extLst>
      <p:ext uri="{BB962C8B-B14F-4D97-AF65-F5344CB8AC3E}">
        <p14:creationId xmlns:p14="http://schemas.microsoft.com/office/powerpoint/2010/main" val="58265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amidieu\Desktop\hand_drawn_calendar-8665aca626fb8efca5d12157efec133a.png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94"/>
          <a:stretch/>
        </p:blipFill>
        <p:spPr bwMode="auto">
          <a:xfrm>
            <a:off x="5789710" y="1487277"/>
            <a:ext cx="6402290" cy="48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56" y="365126"/>
            <a:ext cx="10618544" cy="1127013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wöchentlicher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Aktionsplan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00" y="1360092"/>
            <a:ext cx="5562599" cy="473949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u="sng" dirty="0" err="1">
                <a:latin typeface="Verdana"/>
                <a:ea typeface="Verdana" panose="020B0604030504040204" pitchFamily="34" charset="0"/>
                <a:cs typeface="Verdana"/>
              </a:rPr>
              <a:t>Ihre</a:t>
            </a:r>
            <a:r>
              <a:rPr lang="en-GB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u="sng" dirty="0" err="1">
                <a:latin typeface="Verdana"/>
                <a:ea typeface="Verdana" panose="020B0604030504040204" pitchFamily="34" charset="0"/>
                <a:cs typeface="Verdana"/>
              </a:rPr>
              <a:t>Ziele</a:t>
            </a:r>
            <a:r>
              <a:rPr lang="en-GB" u="sng" dirty="0">
                <a:latin typeface="Verdana"/>
                <a:ea typeface="Verdana" panose="020B0604030504040204" pitchFamily="34" charset="0"/>
                <a:cs typeface="Verdana"/>
              </a:rPr>
              <a:t> in </a:t>
            </a:r>
            <a:r>
              <a:rPr lang="en-GB" u="sng" dirty="0" err="1">
                <a:latin typeface="Verdana"/>
                <a:ea typeface="Verdana" panose="020B0604030504040204" pitchFamily="34" charset="0"/>
                <a:cs typeface="Verdana"/>
              </a:rPr>
              <a:t>dieser</a:t>
            </a:r>
            <a:r>
              <a:rPr lang="en-GB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u="sng" dirty="0" err="1" smtClean="0">
                <a:latin typeface="Verdana"/>
                <a:ea typeface="Verdana" panose="020B0604030504040204" pitchFamily="34" charset="0"/>
                <a:cs typeface="Verdana"/>
              </a:rPr>
              <a:t>Woche</a:t>
            </a:r>
            <a:endParaRPr lang="en-GB" sz="24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Fügen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Ihrer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Liste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Namen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hinzu</a:t>
            </a: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Wie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viele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Menschen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werden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diese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Woche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von Reliv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erfahren</a:t>
            </a: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Wie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viele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Menschen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werden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ein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Reliv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Systemelement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zu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sehen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bekommen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?</a:t>
            </a:r>
          </a:p>
          <a:p>
            <a:pPr>
              <a:buFont typeface="Arial"/>
              <a:buChar char="•"/>
            </a:pP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0">
              <a:buNone/>
            </a:pP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Weitere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Termine</a:t>
            </a:r>
            <a:r>
              <a:rPr lang="en-GB" dirty="0">
                <a:latin typeface="Verdana"/>
                <a:ea typeface="Verdana" panose="020B0604030504040204" pitchFamily="34" charset="0"/>
                <a:cs typeface="Verdana"/>
              </a:rPr>
              <a:t> = </a:t>
            </a:r>
            <a:r>
              <a:rPr lang="en-GB" dirty="0" err="1">
                <a:latin typeface="Verdana"/>
                <a:ea typeface="Verdana" panose="020B0604030504040204" pitchFamily="34" charset="0"/>
                <a:cs typeface="Verdana"/>
              </a:rPr>
              <a:t>Wachstum</a:t>
            </a:r>
            <a:endParaRPr lang="en-GB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0">
              <a:buNone/>
            </a:pP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0">
              <a:buNone/>
            </a:pPr>
            <a:r>
              <a:rPr lang="en-GB" u="sng" dirty="0" err="1">
                <a:latin typeface="Verdana"/>
                <a:ea typeface="Verdana" panose="020B0604030504040204" pitchFamily="34" charset="0"/>
                <a:cs typeface="Verdana"/>
              </a:rPr>
              <a:t>Wofür</a:t>
            </a:r>
            <a:r>
              <a:rPr lang="en-GB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u="sng" dirty="0" err="1">
                <a:latin typeface="Verdana"/>
                <a:ea typeface="Verdana" panose="020B0604030504040204" pitchFamily="34" charset="0"/>
                <a:cs typeface="Verdana"/>
              </a:rPr>
              <a:t>als</a:t>
            </a:r>
            <a:r>
              <a:rPr lang="en-GB" u="sng" dirty="0">
                <a:latin typeface="Verdana"/>
                <a:ea typeface="Verdana" panose="020B0604030504040204" pitchFamily="34" charset="0"/>
                <a:cs typeface="Verdana"/>
              </a:rPr>
              <a:t> NÄCHSTES </a:t>
            </a:r>
            <a:r>
              <a:rPr lang="en-GB" u="sng" dirty="0" err="1" smtClean="0">
                <a:latin typeface="Verdana"/>
                <a:ea typeface="Verdana" panose="020B0604030504040204" pitchFamily="34" charset="0"/>
                <a:cs typeface="Verdana"/>
              </a:rPr>
              <a:t>werben</a:t>
            </a:r>
            <a:endParaRPr lang="en-GB" sz="2400" u="sng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buFont typeface="Arial"/>
              <a:buChar char="•"/>
            </a:pP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Bevorstehende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Veranstaltungen</a:t>
            </a: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buFont typeface="Arial"/>
              <a:buChar char="•"/>
            </a:pP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Aktuelle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Promotions</a:t>
            </a: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endParaRPr lang="en-GB" dirty="0">
              <a:latin typeface="Verdana"/>
              <a:cs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0" b="100000" l="67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541" t="7819" r="8346"/>
          <a:stretch/>
        </p:blipFill>
        <p:spPr>
          <a:xfrm>
            <a:off x="7934615" y="1273629"/>
            <a:ext cx="3744799" cy="55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0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orgaineandmoney.com/wp-content/uploads/2013/04/Goal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354" y="1756749"/>
            <a:ext cx="4534647" cy="303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56" y="311337"/>
            <a:ext cx="10834444" cy="1325563"/>
          </a:xfrm>
        </p:spPr>
        <p:txBody>
          <a:bodyPr/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Ziele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diesen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Monat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506072"/>
            <a:ext cx="7897009" cy="477639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u="sng" dirty="0" err="1">
                <a:latin typeface="Verdana"/>
                <a:ea typeface="Verdana" panose="020B0604030504040204" pitchFamily="34" charset="0"/>
                <a:cs typeface="Verdana"/>
              </a:rPr>
              <a:t>Werden</a:t>
            </a:r>
            <a:r>
              <a:rPr lang="en-GB" sz="2400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u="sng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u="sng" dirty="0">
                <a:latin typeface="Verdana"/>
                <a:ea typeface="Verdana" panose="020B0604030504040204" pitchFamily="34" charset="0"/>
                <a:cs typeface="Verdana"/>
              </a:rPr>
              <a:t> Master Affiliate</a:t>
            </a:r>
            <a:r>
              <a:rPr lang="en-GB" sz="2400" u="sng" dirty="0" smtClean="0">
                <a:latin typeface="Verdana"/>
                <a:ea typeface="Verdana" panose="020B0604030504040204" pitchFamily="34" charset="0"/>
                <a:cs typeface="Verdana"/>
              </a:rPr>
              <a:t>?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Planen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Ihren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nächsten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Schritt</a:t>
            </a: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Was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benötigen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um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Ihr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Ziel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zu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erreichen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u="sng" dirty="0">
                <a:latin typeface="Verdana"/>
                <a:ea typeface="Verdana" panose="020B0604030504040204" pitchFamily="34" charset="0"/>
                <a:cs typeface="Verdana"/>
              </a:rPr>
              <a:t>Sind </a:t>
            </a:r>
            <a:r>
              <a:rPr lang="en-GB" sz="2400" u="sng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u="sng" dirty="0" err="1">
                <a:latin typeface="Verdana"/>
                <a:ea typeface="Verdana" panose="020B0604030504040204" pitchFamily="34" charset="0"/>
                <a:cs typeface="Verdana"/>
              </a:rPr>
              <a:t>bereits</a:t>
            </a:r>
            <a:r>
              <a:rPr lang="en-GB" sz="2400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u="sng" dirty="0" err="1">
                <a:latin typeface="Verdana"/>
                <a:ea typeface="Verdana" panose="020B0604030504040204" pitchFamily="34" charset="0"/>
                <a:cs typeface="Verdana"/>
              </a:rPr>
              <a:t>ein</a:t>
            </a:r>
            <a:r>
              <a:rPr lang="en-GB" sz="2400" u="sng" dirty="0">
                <a:latin typeface="Verdana"/>
                <a:ea typeface="Verdana" panose="020B0604030504040204" pitchFamily="34" charset="0"/>
                <a:cs typeface="Verdana"/>
              </a:rPr>
              <a:t> Master Affiliate? Was </a:t>
            </a:r>
            <a:r>
              <a:rPr lang="en-GB" sz="2400" u="sng" dirty="0" err="1">
                <a:latin typeface="Verdana"/>
                <a:ea typeface="Verdana" panose="020B0604030504040204" pitchFamily="34" charset="0"/>
                <a:cs typeface="Verdana"/>
              </a:rPr>
              <a:t>ist</a:t>
            </a:r>
            <a:r>
              <a:rPr lang="en-GB" sz="2400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u="sng" dirty="0" err="1">
                <a:latin typeface="Verdana"/>
                <a:ea typeface="Verdana" panose="020B0604030504040204" pitchFamily="34" charset="0"/>
                <a:cs typeface="Verdana"/>
              </a:rPr>
              <a:t>Ihr</a:t>
            </a:r>
            <a:r>
              <a:rPr lang="en-GB" sz="2400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u="sng" dirty="0" err="1">
                <a:latin typeface="Verdana"/>
                <a:ea typeface="Verdana" panose="020B0604030504040204" pitchFamily="34" charset="0"/>
                <a:cs typeface="Verdana"/>
              </a:rPr>
              <a:t>nächstes</a:t>
            </a:r>
            <a:r>
              <a:rPr lang="en-GB" sz="2400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u="sng" dirty="0" err="1">
                <a:latin typeface="Verdana"/>
                <a:ea typeface="Verdana" panose="020B0604030504040204" pitchFamily="34" charset="0"/>
                <a:cs typeface="Verdana"/>
              </a:rPr>
              <a:t>Ziel</a:t>
            </a:r>
            <a:r>
              <a:rPr lang="en-GB" sz="2400" u="sng" dirty="0" smtClean="0">
                <a:latin typeface="Verdana"/>
                <a:ea typeface="Verdana" panose="020B0604030504040204" pitchFamily="34" charset="0"/>
                <a:cs typeface="Verdana"/>
              </a:rPr>
              <a:t>?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Immer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auf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dem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Laufenden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sein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.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Fragen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Ihre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Upline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!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Was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benötigen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um dieses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Ziel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zu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erreichen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?</a:t>
            </a:r>
            <a:endParaRPr lang="en-GB" sz="24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u="sng" dirty="0" err="1">
                <a:latin typeface="Verdana"/>
                <a:ea typeface="Verdana" panose="020B0604030504040204" pitchFamily="34" charset="0"/>
                <a:cs typeface="Verdana"/>
              </a:rPr>
              <a:t>Arbeiten</a:t>
            </a:r>
            <a:r>
              <a:rPr lang="en-GB" sz="2400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u="sng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u="sng" dirty="0" err="1">
                <a:latin typeface="Verdana"/>
                <a:ea typeface="Verdana" panose="020B0604030504040204" pitchFamily="34" charset="0"/>
                <a:cs typeface="Verdana"/>
              </a:rPr>
              <a:t>mit</a:t>
            </a:r>
            <a:r>
              <a:rPr lang="en-GB" sz="2400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u="sng" dirty="0" err="1">
                <a:latin typeface="Verdana"/>
                <a:ea typeface="Verdana" panose="020B0604030504040204" pitchFamily="34" charset="0"/>
                <a:cs typeface="Verdana"/>
              </a:rPr>
              <a:t>dem</a:t>
            </a:r>
            <a:r>
              <a:rPr lang="en-GB" sz="2400" u="sng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u="sng" dirty="0" smtClean="0">
                <a:latin typeface="Verdana"/>
                <a:ea typeface="Verdana" panose="020B0604030504040204" pitchFamily="34" charset="0"/>
                <a:cs typeface="Verdana"/>
              </a:rPr>
              <a:t>Sterne-</a:t>
            </a:r>
            <a:r>
              <a:rPr lang="en-GB" sz="2400" u="sng" dirty="0" err="1" smtClean="0">
                <a:latin typeface="Verdana"/>
                <a:ea typeface="Verdana" panose="020B0604030504040204" pitchFamily="34" charset="0"/>
                <a:cs typeface="Verdana"/>
              </a:rPr>
              <a:t>Direktoren</a:t>
            </a:r>
            <a:r>
              <a:rPr lang="en-GB" sz="2400" u="sng" dirty="0" smtClean="0">
                <a:latin typeface="Verdana"/>
                <a:ea typeface="Verdana" panose="020B0604030504040204" pitchFamily="34" charset="0"/>
                <a:cs typeface="Verdana"/>
              </a:rPr>
              <a:t>-</a:t>
            </a:r>
            <a:r>
              <a:rPr lang="en-GB" sz="2400" u="sng" dirty="0" err="1" smtClean="0">
                <a:latin typeface="Verdana"/>
                <a:ea typeface="Verdana" panose="020B0604030504040204" pitchFamily="34" charset="0"/>
                <a:cs typeface="Verdana"/>
              </a:rPr>
              <a:t>Programm</a:t>
            </a:r>
            <a:endParaRPr lang="en-GB" sz="2400" u="sng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Lernen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wie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das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Programm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funktioniert</a:t>
            </a: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dirty="0" err="1" smtClean="0">
                <a:latin typeface="Verdana"/>
                <a:ea typeface="Verdana" panose="020B0604030504040204" pitchFamily="34" charset="0"/>
                <a:cs typeface="Verdana"/>
              </a:rPr>
              <a:t>Wie</a:t>
            </a:r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viele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Master Affiliates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benötigen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um die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nächste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Stufe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zu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erreichen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?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GB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096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900" y="2019300"/>
            <a:ext cx="7454100" cy="483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28" y="343611"/>
            <a:ext cx="10515600" cy="1325563"/>
          </a:xfrm>
        </p:spPr>
        <p:txBody>
          <a:bodyPr/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Wichtigkeit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Einstellung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68" y="2045690"/>
            <a:ext cx="5153810" cy="3806469"/>
          </a:xfrm>
        </p:spPr>
        <p:txBody>
          <a:bodyPr>
            <a:normAutofit/>
          </a:bodyPr>
          <a:lstStyle/>
          <a:p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Denken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daran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: Reliv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kann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JEDEM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h</a:t>
            </a: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elfen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!</a:t>
            </a:r>
          </a:p>
          <a:p>
            <a:endParaRPr lang="en-GB" sz="2200" dirty="0">
              <a:latin typeface="Verdana"/>
              <a:ea typeface="Verdana" panose="020B0604030504040204" pitchFamily="34" charset="0"/>
              <a:cs typeface="Verdana"/>
            </a:endParaRPr>
          </a:p>
          <a:p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Höhen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und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Tiefen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–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wie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im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Leben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, das Reliv System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hilft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/>
            </a:r>
            <a:b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</a:b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uns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dabei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uns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gegenseitig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aufrechtzuerhalten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!</a:t>
            </a:r>
          </a:p>
          <a:p>
            <a:endParaRPr lang="en-GB" sz="2200" dirty="0">
              <a:latin typeface="Verdana"/>
              <a:ea typeface="Verdana" panose="020B0604030504040204" pitchFamily="34" charset="0"/>
              <a:cs typeface="Verdana"/>
            </a:endParaRPr>
          </a:p>
          <a:p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Ausdauer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+ </a:t>
            </a: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Kontinuität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+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Entschlossenheit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=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Erfolg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!</a:t>
            </a:r>
            <a:endParaRPr lang="en-GB" sz="2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3091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pPlanSlide19G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99" y="4013200"/>
            <a:ext cx="3640415" cy="2044700"/>
          </a:xfrm>
          <a:prstGeom prst="rect">
            <a:avLst/>
          </a:prstGeom>
          <a:effectLst>
            <a:outerShdw blurRad="498475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Vergütungsplan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125"/>
            <a:ext cx="10515600" cy="1453603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Verdana"/>
                <a:cs typeface="Verdana"/>
              </a:rPr>
              <a:t>Lernen</a:t>
            </a:r>
            <a:r>
              <a:rPr lang="en-GB" sz="2400" dirty="0">
                <a:latin typeface="Verdana"/>
                <a:cs typeface="Verdana"/>
              </a:rPr>
              <a:t> </a:t>
            </a:r>
            <a:r>
              <a:rPr lang="en-GB" sz="2400" dirty="0" err="1">
                <a:latin typeface="Verdana"/>
                <a:cs typeface="Verdana"/>
              </a:rPr>
              <a:t>Sie</a:t>
            </a:r>
            <a:r>
              <a:rPr lang="en-GB" sz="2400" dirty="0">
                <a:latin typeface="Verdana"/>
                <a:cs typeface="Verdana"/>
              </a:rPr>
              <a:t> </a:t>
            </a:r>
            <a:r>
              <a:rPr lang="en-GB" sz="2400" dirty="0" err="1">
                <a:latin typeface="Verdana"/>
                <a:cs typeface="Verdana"/>
              </a:rPr>
              <a:t>wie</a:t>
            </a:r>
            <a:r>
              <a:rPr lang="en-GB" sz="2400" dirty="0">
                <a:latin typeface="Verdana"/>
                <a:cs typeface="Verdana"/>
              </a:rPr>
              <a:t> </a:t>
            </a:r>
            <a:r>
              <a:rPr lang="en-GB" sz="2400" dirty="0" err="1">
                <a:latin typeface="Verdana"/>
                <a:cs typeface="Verdana"/>
              </a:rPr>
              <a:t>Sie</a:t>
            </a:r>
            <a:r>
              <a:rPr lang="en-GB" sz="2400" dirty="0">
                <a:latin typeface="Verdana"/>
                <a:cs typeface="Verdana"/>
              </a:rPr>
              <a:t> </a:t>
            </a:r>
            <a:r>
              <a:rPr lang="en-GB" sz="2400" dirty="0" err="1">
                <a:latin typeface="Verdana"/>
                <a:cs typeface="Verdana"/>
              </a:rPr>
              <a:t>Ihren</a:t>
            </a:r>
            <a:r>
              <a:rPr lang="en-GB" sz="2400" dirty="0">
                <a:latin typeface="Verdana"/>
                <a:cs typeface="Verdana"/>
              </a:rPr>
              <a:t> </a:t>
            </a:r>
            <a:r>
              <a:rPr lang="en-GB" sz="2400" dirty="0" err="1">
                <a:latin typeface="Verdana"/>
                <a:cs typeface="Verdana"/>
              </a:rPr>
              <a:t>Vertriebspartnern</a:t>
            </a:r>
            <a:r>
              <a:rPr lang="en-GB" sz="2400" dirty="0">
                <a:latin typeface="Verdana"/>
                <a:cs typeface="Verdana"/>
              </a:rPr>
              <a:t> den </a:t>
            </a:r>
            <a:r>
              <a:rPr lang="en-GB" sz="2400" dirty="0" err="1">
                <a:latin typeface="Verdana"/>
                <a:cs typeface="Verdana"/>
              </a:rPr>
              <a:t>Vergütungsplan</a:t>
            </a:r>
            <a:r>
              <a:rPr lang="en-GB" sz="2400" dirty="0">
                <a:latin typeface="Verdana"/>
                <a:cs typeface="Verdana"/>
              </a:rPr>
              <a:t> </a:t>
            </a:r>
            <a:r>
              <a:rPr lang="en-GB" sz="2400" dirty="0" err="1">
                <a:latin typeface="Verdana"/>
                <a:cs typeface="Verdana"/>
              </a:rPr>
              <a:t>erklären</a:t>
            </a:r>
            <a:r>
              <a:rPr lang="en-GB" sz="2400" dirty="0">
                <a:latin typeface="Verdana"/>
                <a:cs typeface="Verdana"/>
              </a:rPr>
              <a:t> </a:t>
            </a:r>
            <a:r>
              <a:rPr lang="en-GB" sz="2400" dirty="0" err="1">
                <a:latin typeface="Verdana"/>
                <a:cs typeface="Verdana"/>
              </a:rPr>
              <a:t>können</a:t>
            </a:r>
            <a:endParaRPr lang="en-GB" sz="2400" dirty="0">
              <a:latin typeface="Verdana"/>
              <a:cs typeface="Verdana"/>
            </a:endParaRPr>
          </a:p>
          <a:p>
            <a:r>
              <a:rPr lang="en-GB" sz="2400" dirty="0" err="1" smtClean="0">
                <a:latin typeface="Verdana"/>
                <a:cs typeface="Verdana"/>
              </a:rPr>
              <a:t>Lernen</a:t>
            </a:r>
            <a:r>
              <a:rPr lang="en-GB" sz="2400" dirty="0" smtClean="0">
                <a:latin typeface="Verdana"/>
                <a:cs typeface="Verdana"/>
              </a:rPr>
              <a:t> </a:t>
            </a:r>
            <a:r>
              <a:rPr lang="en-GB" sz="2400" dirty="0" err="1">
                <a:latin typeface="Verdana"/>
                <a:cs typeface="Verdana"/>
              </a:rPr>
              <a:t>Sie</a:t>
            </a:r>
            <a:r>
              <a:rPr lang="en-GB" sz="2400" dirty="0">
                <a:latin typeface="Verdana"/>
                <a:cs typeface="Verdana"/>
              </a:rPr>
              <a:t> </a:t>
            </a:r>
            <a:r>
              <a:rPr lang="en-GB" sz="2400" dirty="0" err="1">
                <a:latin typeface="Verdana"/>
                <a:cs typeface="Verdana"/>
              </a:rPr>
              <a:t>wie</a:t>
            </a:r>
            <a:r>
              <a:rPr lang="en-GB" sz="2400" dirty="0">
                <a:latin typeface="Verdana"/>
                <a:cs typeface="Verdana"/>
              </a:rPr>
              <a:t> man </a:t>
            </a:r>
            <a:r>
              <a:rPr lang="en-GB" sz="2400" dirty="0" err="1">
                <a:latin typeface="Verdana"/>
                <a:cs typeface="Verdana"/>
              </a:rPr>
              <a:t>ihn</a:t>
            </a:r>
            <a:r>
              <a:rPr lang="en-GB" sz="2400" dirty="0">
                <a:latin typeface="Verdana"/>
                <a:cs typeface="Verdana"/>
              </a:rPr>
              <a:t> </a:t>
            </a:r>
            <a:r>
              <a:rPr lang="en-GB" sz="2400" dirty="0" err="1" smtClean="0">
                <a:latin typeface="Verdana"/>
                <a:cs typeface="Verdana"/>
              </a:rPr>
              <a:t>aufschreibt</a:t>
            </a:r>
            <a:endParaRPr lang="en-GB" sz="2400" dirty="0" smtClean="0">
              <a:latin typeface="Verdana"/>
              <a:cs typeface="Verdana"/>
            </a:endParaRPr>
          </a:p>
        </p:txBody>
      </p:sp>
      <p:pic>
        <p:nvPicPr>
          <p:cNvPr id="7" name="Picture 6" descr="CompPlanSlide16G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3022600"/>
            <a:ext cx="5486400" cy="3086100"/>
          </a:xfrm>
          <a:prstGeom prst="rect">
            <a:avLst/>
          </a:prstGeom>
          <a:effectLst>
            <a:outerShdw blurRad="358775" dist="38100" sx="101000" sy="1010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CompPlanSlide17GE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599" y="3200400"/>
            <a:ext cx="3889139" cy="2184400"/>
          </a:xfrm>
          <a:prstGeom prst="rect">
            <a:avLst/>
          </a:prstGeom>
          <a:effectLst>
            <a:outerShdw blurRad="346075" dist="38100" sx="101000" sy="101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63526"/>
            <a:ext cx="110998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Promotions 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rämien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0725"/>
            <a:ext cx="10515600" cy="1117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err="1">
                <a:latin typeface="Verdana"/>
                <a:cs typeface="Verdana"/>
              </a:rPr>
              <a:t>Besuchen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Sie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unsere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regionale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Webseite</a:t>
            </a:r>
            <a:r>
              <a:rPr lang="en-GB" sz="2200" dirty="0">
                <a:latin typeface="Verdana"/>
                <a:cs typeface="Verdana"/>
              </a:rPr>
              <a:t> und </a:t>
            </a:r>
            <a:r>
              <a:rPr lang="en-GB" sz="2200" dirty="0" err="1">
                <a:latin typeface="Verdana"/>
                <a:cs typeface="Verdana"/>
              </a:rPr>
              <a:t>stellen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Sie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sicher</a:t>
            </a:r>
            <a:r>
              <a:rPr lang="en-GB" sz="2200" dirty="0">
                <a:latin typeface="Verdana"/>
                <a:cs typeface="Verdana"/>
              </a:rPr>
              <a:t>, </a:t>
            </a:r>
            <a:r>
              <a:rPr lang="en-GB" sz="2200" dirty="0" err="1">
                <a:latin typeface="Verdana"/>
                <a:cs typeface="Verdana"/>
              </a:rPr>
              <a:t>dass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Sie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sich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für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unsere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 smtClean="0">
                <a:latin typeface="Verdana"/>
                <a:cs typeface="Verdana"/>
              </a:rPr>
              <a:t>eBlasts</a:t>
            </a:r>
            <a:r>
              <a:rPr lang="en-GB" sz="2200" dirty="0" smtClean="0">
                <a:latin typeface="Verdana"/>
                <a:cs typeface="Verdana"/>
              </a:rPr>
              <a:t> </a:t>
            </a:r>
            <a:r>
              <a:rPr lang="en-GB" sz="2200" dirty="0" err="1" smtClean="0">
                <a:latin typeface="Verdana"/>
                <a:cs typeface="Verdana"/>
              </a:rPr>
              <a:t>registrieren</a:t>
            </a:r>
            <a:r>
              <a:rPr lang="en-GB" sz="2200" dirty="0" smtClean="0">
                <a:latin typeface="Verdana"/>
                <a:cs typeface="Verdana"/>
              </a:rPr>
              <a:t>, </a:t>
            </a:r>
            <a:r>
              <a:rPr lang="en-GB" sz="2200" dirty="0">
                <a:latin typeface="Verdana"/>
                <a:cs typeface="Verdana"/>
              </a:rPr>
              <a:t>um </a:t>
            </a:r>
            <a:r>
              <a:rPr lang="en-GB" sz="2200" dirty="0" err="1">
                <a:latin typeface="Verdana"/>
                <a:cs typeface="Verdana"/>
              </a:rPr>
              <a:t>alles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über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unsere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smtClean="0">
                <a:latin typeface="Verdana"/>
                <a:cs typeface="Verdana"/>
              </a:rPr>
              <a:t>Promotions </a:t>
            </a:r>
            <a:r>
              <a:rPr lang="en-GB" sz="2200" dirty="0">
                <a:latin typeface="Verdana"/>
                <a:cs typeface="Verdana"/>
              </a:rPr>
              <a:t>und </a:t>
            </a:r>
            <a:r>
              <a:rPr lang="en-GB" sz="2200" dirty="0" err="1">
                <a:latin typeface="Verdana"/>
                <a:cs typeface="Verdana"/>
              </a:rPr>
              <a:t>Motivationstrips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zu</a:t>
            </a:r>
            <a:r>
              <a:rPr lang="en-GB" sz="220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erfahren</a:t>
            </a:r>
            <a:r>
              <a:rPr lang="en-GB" sz="2200" dirty="0">
                <a:latin typeface="Verdana"/>
                <a:cs typeface="Verdana"/>
              </a:rPr>
              <a:t>.</a:t>
            </a:r>
          </a:p>
        </p:txBody>
      </p:sp>
      <p:pic>
        <p:nvPicPr>
          <p:cNvPr id="4" name="Picture 3" descr="43dPPuntaCana-GabiBeac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64" y="2903746"/>
            <a:ext cx="2061784" cy="3097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95PPuntaCana-Sunris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17" y="4406154"/>
            <a:ext cx="3010911" cy="2258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Hi_LCF_24437829_LCF-05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1" y="2811998"/>
            <a:ext cx="2941576" cy="233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Hi_LCF_24437549_LCF-094.jpg"/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374" y="4684966"/>
            <a:ext cx="3007377" cy="1999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09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945" y="1806440"/>
            <a:ext cx="3453168" cy="4185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1" y="5915746"/>
            <a:ext cx="10896600" cy="1049831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Große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Ziele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Große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Belohnungen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0" y="1"/>
            <a:ext cx="2831143" cy="3431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1"/>
            <a:ext cx="2908972" cy="3526027"/>
          </a:xfrm>
          <a:prstGeom prst="rect">
            <a:avLst/>
          </a:prstGeom>
        </p:spPr>
      </p:pic>
      <p:pic>
        <p:nvPicPr>
          <p:cNvPr id="8" name="Picture 7" descr="3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845" y="1796480"/>
            <a:ext cx="34544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5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13" y="375883"/>
            <a:ext cx="10515600" cy="1325563"/>
          </a:xfrm>
        </p:spPr>
        <p:txBody>
          <a:bodyPr/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nächstes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dran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712" y="1629009"/>
            <a:ext cx="10506187" cy="144470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JEDER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wird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von Reliv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erfahren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,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stellen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also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sicher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,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dass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SIE der </a:t>
            </a: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erste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sind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der </a:t>
            </a: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jemand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davon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 smtClean="0">
                <a:latin typeface="Verdana"/>
                <a:ea typeface="Verdana" panose="020B0604030504040204" pitchFamily="34" charset="0"/>
                <a:cs typeface="Verdana"/>
              </a:rPr>
              <a:t>erzählt</a:t>
            </a: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!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3439">
            <a:off x="388620" y="3146145"/>
            <a:ext cx="4985721" cy="3323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0281">
            <a:off x="6545254" y="3099534"/>
            <a:ext cx="5125557" cy="341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7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45" y="3146888"/>
            <a:ext cx="8537667" cy="2382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17" y="311338"/>
            <a:ext cx="8932283" cy="1325563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inzige</a:t>
            </a:r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493" y="1488047"/>
            <a:ext cx="6081207" cy="196106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Die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gleichen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Produkte</a:t>
            </a: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Der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gleiche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Vergütungsplan</a:t>
            </a:r>
            <a:endParaRPr lang="en-GB" sz="2400" dirty="0">
              <a:latin typeface="Verdana"/>
              <a:ea typeface="Verdana" panose="020B0604030504040204" pitchFamily="34" charset="0"/>
              <a:cs typeface="Verdana"/>
            </a:endParaRPr>
          </a:p>
          <a:p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Das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gleiche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System</a:t>
            </a:r>
          </a:p>
          <a:p>
            <a:r>
              <a:rPr lang="en-GB" sz="2400" dirty="0" smtClean="0">
                <a:latin typeface="Verdana"/>
                <a:ea typeface="Verdana" panose="020B0604030504040204" pitchFamily="34" charset="0"/>
                <a:cs typeface="Verdana"/>
              </a:rPr>
              <a:t>Der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einzige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Unterschied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dirty="0" err="1">
                <a:latin typeface="Verdana"/>
                <a:ea typeface="Verdana" panose="020B0604030504040204" pitchFamily="34" charset="0"/>
                <a:cs typeface="Verdana"/>
              </a:rPr>
              <a:t>sind</a:t>
            </a:r>
            <a:r>
              <a:rPr lang="en-GB" sz="2400" dirty="0">
                <a:latin typeface="Verdana"/>
                <a:ea typeface="Verdana" panose="020B0604030504040204" pitchFamily="34" charset="0"/>
                <a:cs typeface="Verdana"/>
              </a:rPr>
              <a:t> SIE!</a:t>
            </a:r>
          </a:p>
          <a:p>
            <a:endParaRPr lang="en-GB" dirty="0"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1" y="5443370"/>
            <a:ext cx="11782046" cy="6463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Wessen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Leben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werden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SIE </a:t>
            </a:r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heute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verändern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891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7301">
            <a:off x="5974216" y="274916"/>
            <a:ext cx="3566469" cy="3663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32">
            <a:off x="8351788" y="2210996"/>
            <a:ext cx="3481118" cy="2938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71" y="325738"/>
            <a:ext cx="7044171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Kalogris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Stiftung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Reliv Mission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5712648"/>
            <a:ext cx="12192000" cy="112337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900" b="1" dirty="0" smtClean="0">
                <a:latin typeface="Verdana"/>
                <a:cs typeface="Verdana"/>
              </a:rPr>
              <a:t>„</a:t>
            </a:r>
            <a:r>
              <a:rPr lang="en-GB" sz="1900" b="1" dirty="0" err="1" smtClean="0">
                <a:latin typeface="Verdana"/>
                <a:cs typeface="Verdana"/>
              </a:rPr>
              <a:t>Gehen</a:t>
            </a:r>
            <a:r>
              <a:rPr lang="en-GB" sz="1900" b="1" dirty="0" smtClean="0">
                <a:latin typeface="Verdana"/>
                <a:cs typeface="Verdana"/>
              </a:rPr>
              <a:t> </a:t>
            </a:r>
            <a:r>
              <a:rPr lang="en-GB" sz="1900" b="1" dirty="0" err="1" smtClean="0">
                <a:latin typeface="Verdana"/>
                <a:cs typeface="Verdana"/>
              </a:rPr>
              <a:t>Sie</a:t>
            </a:r>
            <a:r>
              <a:rPr lang="en-GB" sz="1900" b="1" dirty="0" smtClean="0">
                <a:latin typeface="Verdana"/>
                <a:cs typeface="Verdana"/>
              </a:rPr>
              <a:t> </a:t>
            </a:r>
            <a:r>
              <a:rPr lang="en-GB" sz="1900" b="1" dirty="0" err="1" smtClean="0">
                <a:latin typeface="Verdana"/>
                <a:cs typeface="Verdana"/>
              </a:rPr>
              <a:t>nicht</a:t>
            </a:r>
            <a:r>
              <a:rPr lang="en-GB" sz="1900" b="1" dirty="0" smtClean="0">
                <a:latin typeface="Verdana"/>
                <a:cs typeface="Verdana"/>
              </a:rPr>
              <a:t> von </a:t>
            </a:r>
            <a:r>
              <a:rPr lang="en-GB" sz="1900" b="1" dirty="0" err="1" smtClean="0">
                <a:latin typeface="Verdana"/>
                <a:cs typeface="Verdana"/>
              </a:rPr>
              <a:t>dieser</a:t>
            </a:r>
            <a:r>
              <a:rPr lang="en-GB" sz="1900" b="1" dirty="0" smtClean="0">
                <a:latin typeface="Verdana"/>
                <a:cs typeface="Verdana"/>
              </a:rPr>
              <a:t> Welt, </a:t>
            </a:r>
            <a:r>
              <a:rPr lang="en-GB" sz="1900" b="1" dirty="0" err="1">
                <a:latin typeface="Verdana"/>
                <a:cs typeface="Verdana"/>
              </a:rPr>
              <a:t>ohne</a:t>
            </a:r>
            <a:r>
              <a:rPr lang="en-GB" sz="1900" b="1" dirty="0">
                <a:latin typeface="Verdana"/>
                <a:cs typeface="Verdana"/>
              </a:rPr>
              <a:t> </a:t>
            </a:r>
            <a:r>
              <a:rPr lang="en-GB" sz="1900" b="1" dirty="0" err="1">
                <a:latin typeface="Verdana"/>
                <a:cs typeface="Verdana"/>
              </a:rPr>
              <a:t>vorher</a:t>
            </a:r>
            <a:r>
              <a:rPr lang="en-GB" sz="1900" b="1" dirty="0">
                <a:latin typeface="Verdana"/>
                <a:cs typeface="Verdana"/>
              </a:rPr>
              <a:t> </a:t>
            </a:r>
            <a:r>
              <a:rPr lang="en-GB" sz="1900" b="1" dirty="0" err="1">
                <a:latin typeface="Verdana"/>
                <a:cs typeface="Verdana"/>
              </a:rPr>
              <a:t>einen</a:t>
            </a:r>
            <a:r>
              <a:rPr lang="en-GB" sz="1900" b="1" dirty="0">
                <a:latin typeface="Verdana"/>
                <a:cs typeface="Verdana"/>
              </a:rPr>
              <a:t> </a:t>
            </a:r>
            <a:r>
              <a:rPr lang="en-GB" sz="1900" b="1" dirty="0" err="1">
                <a:latin typeface="Verdana"/>
                <a:cs typeface="Verdana"/>
              </a:rPr>
              <a:t>Sieg</a:t>
            </a:r>
            <a:r>
              <a:rPr lang="en-GB" sz="1900" b="1" dirty="0">
                <a:latin typeface="Verdana"/>
                <a:cs typeface="Verdana"/>
              </a:rPr>
              <a:t> </a:t>
            </a:r>
            <a:r>
              <a:rPr lang="en-GB" sz="1900" b="1" dirty="0" err="1">
                <a:latin typeface="Verdana"/>
                <a:cs typeface="Verdana"/>
              </a:rPr>
              <a:t>für</a:t>
            </a:r>
            <a:r>
              <a:rPr lang="en-GB" sz="1900" b="1" dirty="0">
                <a:latin typeface="Verdana"/>
                <a:cs typeface="Verdana"/>
              </a:rPr>
              <a:t> die </a:t>
            </a:r>
            <a:r>
              <a:rPr lang="en-GB" sz="1900" b="1" dirty="0" err="1">
                <a:latin typeface="Verdana"/>
                <a:cs typeface="Verdana"/>
              </a:rPr>
              <a:t>Menschheit</a:t>
            </a:r>
            <a:r>
              <a:rPr lang="en-GB" sz="1900" b="1" dirty="0">
                <a:latin typeface="Verdana"/>
                <a:cs typeface="Verdana"/>
              </a:rPr>
              <a:t> </a:t>
            </a:r>
            <a:r>
              <a:rPr lang="en-GB" sz="1900" b="1" dirty="0" err="1" smtClean="0">
                <a:latin typeface="Verdana"/>
                <a:cs typeface="Verdana"/>
              </a:rPr>
              <a:t>errungen</a:t>
            </a:r>
            <a:r>
              <a:rPr lang="en-GB" sz="1900" b="1" dirty="0" smtClean="0">
                <a:latin typeface="Verdana"/>
                <a:cs typeface="Verdana"/>
              </a:rPr>
              <a:t> </a:t>
            </a:r>
            <a:r>
              <a:rPr lang="en-GB" sz="1900" b="1" dirty="0" err="1">
                <a:latin typeface="Verdana"/>
                <a:cs typeface="Verdana"/>
              </a:rPr>
              <a:t>zu</a:t>
            </a:r>
            <a:r>
              <a:rPr lang="en-GB" sz="1900" b="1" dirty="0">
                <a:latin typeface="Verdana"/>
                <a:cs typeface="Verdana"/>
              </a:rPr>
              <a:t> </a:t>
            </a:r>
            <a:r>
              <a:rPr lang="en-GB" sz="1900" b="1" dirty="0" err="1">
                <a:latin typeface="Verdana"/>
                <a:cs typeface="Verdana"/>
              </a:rPr>
              <a:t>haben</a:t>
            </a:r>
            <a:r>
              <a:rPr lang="en-GB" sz="1900" b="1" dirty="0" smtClean="0">
                <a:latin typeface="Verdana"/>
                <a:cs typeface="Verdana"/>
              </a:rPr>
              <a:t>“.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GB" sz="1900" i="1" dirty="0" smtClean="0">
                <a:latin typeface="Verdana"/>
                <a:cs typeface="Verdana"/>
              </a:rPr>
              <a:t>- Dr Theodore Kalogris</a:t>
            </a:r>
            <a:endParaRPr lang="en-GB" sz="1900" i="1" dirty="0">
              <a:latin typeface="Verdana"/>
              <a:cs typeface="Verdan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437" y="2389966"/>
            <a:ext cx="5510363" cy="330044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2400" dirty="0">
                <a:latin typeface="Verdana"/>
                <a:cs typeface="Verdana"/>
              </a:rPr>
              <a:t>mehr als 40.000 Menschen werden täglich mit Hilfe der Reliv </a:t>
            </a:r>
            <a:r>
              <a:rPr lang="de-DE" sz="2400" dirty="0" err="1">
                <a:latin typeface="Verdana"/>
                <a:cs typeface="Verdana"/>
              </a:rPr>
              <a:t>Kalogris</a:t>
            </a:r>
            <a:r>
              <a:rPr lang="de-DE" sz="2400" dirty="0">
                <a:latin typeface="Verdana"/>
                <a:cs typeface="Verdana"/>
              </a:rPr>
              <a:t> Stiftung ernährt</a:t>
            </a:r>
            <a:endParaRPr lang="en-US" sz="2400" dirty="0">
              <a:latin typeface="Verdana"/>
              <a:cs typeface="Verdana"/>
            </a:endParaRPr>
          </a:p>
          <a:p>
            <a:pPr lvl="0">
              <a:lnSpc>
                <a:spcPct val="100000"/>
              </a:lnSpc>
            </a:pPr>
            <a:r>
              <a:rPr lang="de-DE" sz="2400" dirty="0">
                <a:latin typeface="Verdana"/>
                <a:cs typeface="Verdana"/>
              </a:rPr>
              <a:t>Hunderte von Ernährungsprogrammen in 9 Ländern</a:t>
            </a:r>
            <a:endParaRPr lang="en-US" sz="2400" dirty="0">
              <a:latin typeface="Verdana"/>
              <a:cs typeface="Verdana"/>
            </a:endParaRPr>
          </a:p>
          <a:p>
            <a:pPr lvl="0">
              <a:lnSpc>
                <a:spcPct val="100000"/>
              </a:lnSpc>
            </a:pPr>
            <a:r>
              <a:rPr lang="de-DE" sz="2400" dirty="0">
                <a:latin typeface="Verdana"/>
                <a:cs typeface="Verdana"/>
              </a:rPr>
              <a:t>Unterstützung von Vertriebspartnern</a:t>
            </a:r>
            <a:endParaRPr lang="en-US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3664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08" y="25263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Reliv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einmalig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08" y="1413099"/>
            <a:ext cx="7498979" cy="467199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00" dirty="0" err="1">
                <a:latin typeface="Verdana"/>
                <a:cs typeface="Verdana"/>
              </a:rPr>
              <a:t>Mehr</a:t>
            </a:r>
            <a:r>
              <a:rPr lang="en-GB" sz="2000" dirty="0">
                <a:latin typeface="Verdana"/>
                <a:cs typeface="Verdana"/>
              </a:rPr>
              <a:t> </a:t>
            </a:r>
            <a:r>
              <a:rPr lang="en-GB" sz="2000" dirty="0" err="1">
                <a:latin typeface="Verdana"/>
                <a:cs typeface="Verdana"/>
              </a:rPr>
              <a:t>als</a:t>
            </a:r>
            <a:r>
              <a:rPr lang="en-GB" sz="2000" dirty="0">
                <a:latin typeface="Verdana"/>
                <a:cs typeface="Verdana"/>
              </a:rPr>
              <a:t> 20 </a:t>
            </a:r>
            <a:r>
              <a:rPr lang="en-GB" sz="2000" dirty="0" err="1">
                <a:latin typeface="Verdana"/>
                <a:cs typeface="Verdana"/>
              </a:rPr>
              <a:t>Jahre</a:t>
            </a:r>
            <a:r>
              <a:rPr lang="en-GB" sz="2000" dirty="0">
                <a:latin typeface="Verdana"/>
                <a:cs typeface="Verdana"/>
              </a:rPr>
              <a:t> </a:t>
            </a:r>
            <a:r>
              <a:rPr lang="en-GB" sz="2000" dirty="0" err="1">
                <a:latin typeface="Verdana"/>
                <a:cs typeface="Verdana"/>
              </a:rPr>
              <a:t>Stabilität</a:t>
            </a:r>
            <a:endParaRPr lang="en-GB" sz="2000" dirty="0"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GB" sz="2000" dirty="0" err="1" smtClean="0">
                <a:latin typeface="Verdana"/>
                <a:cs typeface="Verdana"/>
              </a:rPr>
              <a:t>Relìv-eigene</a:t>
            </a:r>
            <a:r>
              <a:rPr lang="en-GB" sz="2000" dirty="0" smtClean="0">
                <a:latin typeface="Verdana"/>
                <a:cs typeface="Verdana"/>
              </a:rPr>
              <a:t> und von Reliv </a:t>
            </a:r>
            <a:r>
              <a:rPr lang="en-GB" sz="2000" dirty="0" err="1" smtClean="0">
                <a:latin typeface="Verdana"/>
                <a:cs typeface="Verdana"/>
              </a:rPr>
              <a:t>betriebene</a:t>
            </a:r>
            <a:r>
              <a:rPr lang="en-GB" sz="2000" dirty="0" smtClean="0">
                <a:latin typeface="Verdana"/>
                <a:cs typeface="Verdana"/>
              </a:rPr>
              <a:t> </a:t>
            </a:r>
            <a:r>
              <a:rPr lang="en-GB" sz="2000" dirty="0" err="1" smtClean="0">
                <a:latin typeface="Verdana"/>
                <a:cs typeface="Verdana"/>
              </a:rPr>
              <a:t>Produktionsanlage</a:t>
            </a:r>
            <a:endParaRPr lang="en-GB" sz="2000" dirty="0"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GB" sz="2000" dirty="0" err="1" smtClean="0">
                <a:latin typeface="Verdana"/>
                <a:cs typeface="Verdana"/>
              </a:rPr>
              <a:t>Hochqualifiziertes</a:t>
            </a:r>
            <a:r>
              <a:rPr lang="en-GB" sz="2000" dirty="0" smtClean="0">
                <a:latin typeface="Verdana"/>
                <a:cs typeface="Verdana"/>
              </a:rPr>
              <a:t> </a:t>
            </a:r>
            <a:r>
              <a:rPr lang="en-GB" sz="2000" dirty="0" err="1">
                <a:latin typeface="Verdana"/>
                <a:cs typeface="Verdana"/>
              </a:rPr>
              <a:t>Forschungs</a:t>
            </a:r>
            <a:r>
              <a:rPr lang="en-GB" sz="2000" dirty="0">
                <a:latin typeface="Verdana"/>
                <a:cs typeface="Verdana"/>
              </a:rPr>
              <a:t>- und </a:t>
            </a:r>
            <a:r>
              <a:rPr lang="en-GB" sz="2000" dirty="0" err="1">
                <a:latin typeface="Verdana"/>
                <a:cs typeface="Verdana"/>
              </a:rPr>
              <a:t>Entwicklungsteam</a:t>
            </a:r>
            <a:endParaRPr lang="en-GB" sz="2000" dirty="0"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GB" sz="2000" dirty="0" err="1" smtClean="0">
                <a:latin typeface="Verdana"/>
                <a:cs typeface="Verdana"/>
              </a:rPr>
              <a:t>Internationale</a:t>
            </a:r>
            <a:r>
              <a:rPr lang="en-GB" sz="2000" dirty="0" smtClean="0">
                <a:latin typeface="Verdana"/>
                <a:cs typeface="Verdana"/>
              </a:rPr>
              <a:t> </a:t>
            </a:r>
            <a:r>
              <a:rPr lang="en-GB" sz="2000" dirty="0" err="1">
                <a:latin typeface="Verdana"/>
                <a:cs typeface="Verdana"/>
              </a:rPr>
              <a:t>Möglichkeiten</a:t>
            </a:r>
            <a:endParaRPr lang="en-GB" sz="2000" dirty="0"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GB" sz="2000" dirty="0" err="1" smtClean="0">
                <a:latin typeface="Verdana"/>
                <a:cs typeface="Verdana"/>
              </a:rPr>
              <a:t>Ein</a:t>
            </a:r>
            <a:r>
              <a:rPr lang="en-GB" sz="2000" dirty="0" smtClean="0">
                <a:latin typeface="Verdana"/>
                <a:cs typeface="Verdana"/>
              </a:rPr>
              <a:t> </a:t>
            </a:r>
            <a:r>
              <a:rPr lang="en-GB" sz="2000" dirty="0" err="1">
                <a:latin typeface="Verdana"/>
                <a:cs typeface="Verdana"/>
              </a:rPr>
              <a:t>bewährtes</a:t>
            </a:r>
            <a:r>
              <a:rPr lang="en-GB" sz="2000" dirty="0">
                <a:latin typeface="Verdana"/>
                <a:cs typeface="Verdana"/>
              </a:rPr>
              <a:t> </a:t>
            </a:r>
            <a:r>
              <a:rPr lang="en-GB" sz="2000" dirty="0" err="1">
                <a:latin typeface="Verdana"/>
                <a:cs typeface="Verdana"/>
              </a:rPr>
              <a:t>Erfolgssystem</a:t>
            </a:r>
            <a:endParaRPr lang="en-GB" sz="2000" dirty="0"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GB" sz="2000" dirty="0" err="1" smtClean="0">
                <a:latin typeface="Verdana"/>
                <a:cs typeface="Verdana"/>
              </a:rPr>
              <a:t>Patentierte</a:t>
            </a:r>
            <a:r>
              <a:rPr lang="en-GB" sz="2000" dirty="0" smtClean="0">
                <a:latin typeface="Verdana"/>
                <a:cs typeface="Verdana"/>
              </a:rPr>
              <a:t> </a:t>
            </a:r>
            <a:r>
              <a:rPr lang="en-GB" sz="2000" dirty="0" err="1">
                <a:latin typeface="Verdana"/>
                <a:cs typeface="Verdana"/>
              </a:rPr>
              <a:t>Rezepturen</a:t>
            </a:r>
            <a:r>
              <a:rPr lang="en-GB" sz="2000" dirty="0">
                <a:latin typeface="Verdana"/>
                <a:cs typeface="Verdana"/>
              </a:rPr>
              <a:t>, die </a:t>
            </a:r>
            <a:r>
              <a:rPr lang="en-GB" sz="2000" dirty="0" err="1">
                <a:latin typeface="Verdana"/>
                <a:cs typeface="Verdana"/>
              </a:rPr>
              <a:t>sicher</a:t>
            </a:r>
            <a:r>
              <a:rPr lang="en-GB" sz="2000" dirty="0">
                <a:latin typeface="Verdana"/>
                <a:cs typeface="Verdana"/>
              </a:rPr>
              <a:t> und </a:t>
            </a:r>
            <a:r>
              <a:rPr lang="en-GB" sz="2000" dirty="0" err="1">
                <a:latin typeface="Verdana"/>
                <a:cs typeface="Verdana"/>
              </a:rPr>
              <a:t>effektiv</a:t>
            </a:r>
            <a:r>
              <a:rPr lang="en-GB" sz="2000" dirty="0">
                <a:latin typeface="Verdana"/>
                <a:cs typeface="Verdana"/>
              </a:rPr>
              <a:t> </a:t>
            </a:r>
            <a:r>
              <a:rPr lang="en-GB" sz="2000" smtClean="0">
                <a:latin typeface="Verdana"/>
                <a:cs typeface="Verdana"/>
              </a:rPr>
              <a:t>sind</a:t>
            </a:r>
            <a:endParaRPr lang="en-GB" sz="2000" dirty="0">
              <a:latin typeface="Verdana"/>
              <a:cs typeface="Verdana"/>
            </a:endParaRPr>
          </a:p>
        </p:txBody>
      </p:sp>
      <p:pic>
        <p:nvPicPr>
          <p:cNvPr id="1026" name="Picture 2" descr="N:\! Dominique\Logo's\RelivBlue29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6582" y="1344059"/>
            <a:ext cx="3588609" cy="358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8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Produktlinie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" y="2004530"/>
            <a:ext cx="12167058" cy="33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1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00" y="914400"/>
            <a:ext cx="438355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12" y="213657"/>
            <a:ext cx="11255488" cy="1195596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Geschäft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steht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fällt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Ihnen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69" y="1514419"/>
            <a:ext cx="4814371" cy="23463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Seien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Sie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der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beste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Werbeträger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für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Ihr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Produkt</a:t>
            </a:r>
            <a:endParaRPr lang="en-GB" sz="2200" dirty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Die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Produkte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von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Relìv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funktionieren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GB" sz="2200" dirty="0" smtClean="0">
                <a:latin typeface="Verdana"/>
                <a:ea typeface="Verdana" panose="020B0604030504040204" pitchFamily="34" charset="0"/>
                <a:cs typeface="Verdana"/>
              </a:rPr>
              <a:t>Das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Relìv-Geschäftsmodell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GB" sz="2200" dirty="0" err="1">
                <a:latin typeface="Verdana"/>
                <a:ea typeface="Verdana" panose="020B0604030504040204" pitchFamily="34" charset="0"/>
                <a:cs typeface="Verdana"/>
              </a:rPr>
              <a:t>funktioniert</a:t>
            </a:r>
            <a:r>
              <a:rPr lang="en-GB" sz="2200" dirty="0">
                <a:latin typeface="Verdana"/>
                <a:ea typeface="Verdana" panose="020B0604030504040204" pitchFamily="34" charset="0"/>
                <a:cs typeface="Verdana"/>
              </a:rPr>
              <a:t>!</a:t>
            </a:r>
            <a:endParaRPr lang="en-GB" sz="2200" dirty="0" smtClean="0">
              <a:latin typeface="Verdana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10000"/>
              </a:lnSpc>
            </a:pPr>
            <a:endParaRPr lang="en-GB" dirty="0" smtClean="0"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endParaRPr lang="en-GB" dirty="0"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499" y="3849037"/>
            <a:ext cx="5267001" cy="224676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einige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Beispiele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Fragen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Antwort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Erfolgsgeschichten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Erfolgsgeschichten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Erfolgsgeschichten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Zeigen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Präsenz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Geschäft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3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19_42415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800" y="2070100"/>
            <a:ext cx="4338828" cy="4338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Ziele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813" y="1742497"/>
            <a:ext cx="10515600" cy="4351338"/>
          </a:xfrm>
        </p:spPr>
        <p:txBody>
          <a:bodyPr/>
          <a:lstStyle/>
          <a:p>
            <a:r>
              <a:rPr lang="en-GB" dirty="0" err="1">
                <a:latin typeface="Verdana"/>
                <a:cs typeface="Verdana"/>
              </a:rPr>
              <a:t>Besprechen</a:t>
            </a:r>
            <a:r>
              <a:rPr lang="en-GB" dirty="0">
                <a:latin typeface="Verdana"/>
                <a:cs typeface="Verdana"/>
              </a:rPr>
              <a:t> </a:t>
            </a:r>
            <a:r>
              <a:rPr lang="en-GB" dirty="0" err="1">
                <a:latin typeface="Verdana"/>
                <a:cs typeface="Verdana"/>
              </a:rPr>
              <a:t>Sie</a:t>
            </a:r>
            <a:r>
              <a:rPr lang="en-GB" dirty="0">
                <a:latin typeface="Verdana"/>
                <a:cs typeface="Verdana"/>
              </a:rPr>
              <a:t> </a:t>
            </a:r>
            <a:r>
              <a:rPr lang="en-GB" dirty="0" err="1">
                <a:latin typeface="Verdana"/>
                <a:cs typeface="Verdana"/>
              </a:rPr>
              <a:t>Ihre</a:t>
            </a:r>
            <a:r>
              <a:rPr lang="en-GB" dirty="0">
                <a:latin typeface="Verdana"/>
                <a:cs typeface="Verdana"/>
              </a:rPr>
              <a:t> </a:t>
            </a:r>
            <a:r>
              <a:rPr lang="en-GB" dirty="0" err="1">
                <a:latin typeface="Verdana"/>
                <a:cs typeface="Verdana"/>
              </a:rPr>
              <a:t>Ziele</a:t>
            </a:r>
            <a:r>
              <a:rPr lang="en-GB" dirty="0">
                <a:latin typeface="Verdana"/>
                <a:cs typeface="Verdana"/>
              </a:rPr>
              <a:t> </a:t>
            </a:r>
            <a:r>
              <a:rPr lang="en-GB" dirty="0" err="1">
                <a:latin typeface="Verdana"/>
                <a:cs typeface="Verdana"/>
              </a:rPr>
              <a:t>mit</a:t>
            </a:r>
            <a:r>
              <a:rPr lang="en-GB" dirty="0">
                <a:latin typeface="Verdana"/>
                <a:cs typeface="Verdana"/>
              </a:rPr>
              <a:t> </a:t>
            </a:r>
            <a:r>
              <a:rPr lang="en-GB" dirty="0" err="1">
                <a:latin typeface="Verdana"/>
                <a:cs typeface="Verdana"/>
              </a:rPr>
              <a:t>Ihrer</a:t>
            </a:r>
            <a:r>
              <a:rPr lang="en-GB" dirty="0">
                <a:latin typeface="Verdana"/>
                <a:cs typeface="Verdana"/>
              </a:rPr>
              <a:t> </a:t>
            </a:r>
            <a:r>
              <a:rPr lang="en-GB" dirty="0" err="1" smtClean="0">
                <a:latin typeface="Verdana"/>
                <a:cs typeface="Verdana"/>
              </a:rPr>
              <a:t>Upline</a:t>
            </a:r>
            <a:endParaRPr lang="en-GB" dirty="0" smtClean="0">
              <a:latin typeface="Verdana"/>
              <a:cs typeface="Verdana"/>
            </a:endParaRPr>
          </a:p>
          <a:p>
            <a:pPr marL="457162" lvl="1" indent="0">
              <a:buNone/>
            </a:pPr>
            <a:r>
              <a:rPr lang="en-GB" dirty="0">
                <a:latin typeface="Verdana"/>
                <a:cs typeface="Verdana"/>
              </a:rPr>
              <a:t>– </a:t>
            </a:r>
            <a:r>
              <a:rPr lang="en-GB" dirty="0" err="1" smtClean="0">
                <a:latin typeface="Verdana"/>
                <a:cs typeface="Verdana"/>
              </a:rPr>
              <a:t>Kurzfristig</a:t>
            </a:r>
            <a:endParaRPr lang="en-GB" dirty="0" smtClean="0">
              <a:latin typeface="Verdana"/>
              <a:cs typeface="Verdana"/>
            </a:endParaRPr>
          </a:p>
          <a:p>
            <a:pPr marL="457162" lvl="1" indent="0">
              <a:buNone/>
            </a:pPr>
            <a:r>
              <a:rPr lang="en-GB" dirty="0">
                <a:latin typeface="Verdana"/>
                <a:cs typeface="Verdana"/>
              </a:rPr>
              <a:t>– </a:t>
            </a:r>
            <a:r>
              <a:rPr lang="en-GB" dirty="0" err="1" smtClean="0">
                <a:latin typeface="Verdana"/>
                <a:cs typeface="Verdana"/>
              </a:rPr>
              <a:t>Langfristig</a:t>
            </a:r>
            <a:endParaRPr lang="en-GB" dirty="0" smtClean="0">
              <a:latin typeface="Verdana"/>
              <a:cs typeface="Verdana"/>
            </a:endParaRPr>
          </a:p>
          <a:p>
            <a:r>
              <a:rPr lang="en-GB" dirty="0" err="1">
                <a:latin typeface="Verdana"/>
                <a:cs typeface="Verdana"/>
              </a:rPr>
              <a:t>Legen</a:t>
            </a:r>
            <a:r>
              <a:rPr lang="en-GB" dirty="0">
                <a:latin typeface="Verdana"/>
                <a:cs typeface="Verdana"/>
              </a:rPr>
              <a:t> </a:t>
            </a:r>
            <a:r>
              <a:rPr lang="en-GB" dirty="0" err="1">
                <a:latin typeface="Verdana"/>
                <a:cs typeface="Verdana"/>
              </a:rPr>
              <a:t>Sie</a:t>
            </a:r>
            <a:r>
              <a:rPr lang="en-GB" dirty="0">
                <a:latin typeface="Verdana"/>
                <a:cs typeface="Verdana"/>
              </a:rPr>
              <a:t> </a:t>
            </a:r>
            <a:r>
              <a:rPr lang="en-GB" dirty="0" err="1">
                <a:latin typeface="Verdana"/>
                <a:cs typeface="Verdana"/>
              </a:rPr>
              <a:t>Ihre</a:t>
            </a:r>
            <a:r>
              <a:rPr lang="en-GB" dirty="0">
                <a:latin typeface="Verdana"/>
                <a:cs typeface="Verdana"/>
              </a:rPr>
              <a:t> Reliv </a:t>
            </a:r>
            <a:r>
              <a:rPr lang="en-GB" dirty="0" err="1">
                <a:latin typeface="Verdana"/>
                <a:cs typeface="Verdana"/>
              </a:rPr>
              <a:t>Arbeitszeiten</a:t>
            </a:r>
            <a:r>
              <a:rPr lang="en-GB" dirty="0">
                <a:latin typeface="Verdana"/>
                <a:cs typeface="Verdana"/>
              </a:rPr>
              <a:t> fest</a:t>
            </a:r>
          </a:p>
          <a:p>
            <a:r>
              <a:rPr lang="en-GB" dirty="0" smtClean="0">
                <a:latin typeface="Verdana"/>
                <a:cs typeface="Verdana"/>
              </a:rPr>
              <a:t>Master </a:t>
            </a:r>
            <a:r>
              <a:rPr lang="en-GB" dirty="0">
                <a:latin typeface="Verdana"/>
                <a:cs typeface="Verdana"/>
              </a:rPr>
              <a:t>Affiliate</a:t>
            </a:r>
            <a:r>
              <a:rPr lang="en-GB" dirty="0" smtClean="0">
                <a:latin typeface="Verdana"/>
                <a:cs typeface="Verdana"/>
              </a:rPr>
              <a:t>?</a:t>
            </a:r>
          </a:p>
          <a:p>
            <a:endParaRPr lang="en-GB" dirty="0" smtClean="0">
              <a:latin typeface="Verdana"/>
              <a:cs typeface="Verdana"/>
            </a:endParaRPr>
          </a:p>
          <a:p>
            <a:r>
              <a:rPr lang="en-GB" b="1" dirty="0" err="1">
                <a:latin typeface="Verdana"/>
                <a:cs typeface="Verdana"/>
              </a:rPr>
              <a:t>Erstellen</a:t>
            </a:r>
            <a:r>
              <a:rPr lang="en-GB" b="1" dirty="0">
                <a:latin typeface="Verdana"/>
                <a:cs typeface="Verdana"/>
              </a:rPr>
              <a:t> </a:t>
            </a:r>
            <a:r>
              <a:rPr lang="en-GB" b="1" dirty="0" err="1">
                <a:latin typeface="Verdana"/>
                <a:cs typeface="Verdana"/>
              </a:rPr>
              <a:t>Sie</a:t>
            </a:r>
            <a:r>
              <a:rPr lang="en-GB" b="1" dirty="0">
                <a:latin typeface="Verdana"/>
                <a:cs typeface="Verdana"/>
              </a:rPr>
              <a:t> </a:t>
            </a:r>
            <a:r>
              <a:rPr lang="en-GB" b="1" dirty="0" err="1">
                <a:latin typeface="Verdana"/>
                <a:cs typeface="Verdana"/>
              </a:rPr>
              <a:t>einen</a:t>
            </a:r>
            <a:r>
              <a:rPr lang="en-GB" b="1" dirty="0">
                <a:latin typeface="Verdana"/>
                <a:cs typeface="Verdana"/>
              </a:rPr>
              <a:t> </a:t>
            </a:r>
            <a:r>
              <a:rPr lang="en-GB" b="1" dirty="0" err="1">
                <a:latin typeface="Verdana"/>
                <a:cs typeface="Verdana"/>
              </a:rPr>
              <a:t>Aktionsplan</a:t>
            </a:r>
            <a:endParaRPr lang="fr-FR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0434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ren &amp; Desi - Ipads 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4036">
            <a:off x="7054834" y="1034097"/>
            <a:ext cx="3865835" cy="593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82" y="246792"/>
            <a:ext cx="10515600" cy="1325563"/>
          </a:xfrm>
        </p:spPr>
        <p:txBody>
          <a:bodyPr/>
          <a:lstStyle/>
          <a:p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Leute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bringen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Wachstum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26" y="1572355"/>
            <a:ext cx="6635974" cy="41722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Verdana"/>
                <a:cs typeface="Verdana"/>
              </a:rPr>
              <a:t>Die </a:t>
            </a:r>
            <a:r>
              <a:rPr lang="en-GB" sz="2000" dirty="0" err="1">
                <a:latin typeface="Verdana"/>
                <a:cs typeface="Verdana"/>
              </a:rPr>
              <a:t>Weiterverbreitung</a:t>
            </a:r>
            <a:r>
              <a:rPr lang="en-GB" sz="2000" dirty="0">
                <a:latin typeface="Verdana"/>
                <a:cs typeface="Verdana"/>
              </a:rPr>
              <a:t> des </a:t>
            </a:r>
            <a:r>
              <a:rPr lang="en-GB" sz="2000" dirty="0" err="1">
                <a:latin typeface="Verdana"/>
                <a:cs typeface="Verdana"/>
              </a:rPr>
              <a:t>vollen</a:t>
            </a:r>
            <a:r>
              <a:rPr lang="en-GB" sz="2000" dirty="0">
                <a:latin typeface="Verdana"/>
                <a:cs typeface="Verdana"/>
              </a:rPr>
              <a:t> </a:t>
            </a:r>
            <a:r>
              <a:rPr lang="en-GB" sz="2000" dirty="0" smtClean="0">
                <a:latin typeface="Verdana"/>
                <a:cs typeface="Verdana"/>
              </a:rPr>
              <a:t/>
            </a:r>
            <a:br>
              <a:rPr lang="en-GB" sz="2000" dirty="0" smtClean="0">
                <a:latin typeface="Verdana"/>
                <a:cs typeface="Verdana"/>
              </a:rPr>
            </a:br>
            <a:r>
              <a:rPr lang="en-GB" sz="2000" dirty="0" smtClean="0">
                <a:latin typeface="Verdana"/>
                <a:cs typeface="Verdana"/>
              </a:rPr>
              <a:t>Reliv</a:t>
            </a:r>
            <a:r>
              <a:rPr lang="en-GB" sz="2000" dirty="0">
                <a:latin typeface="Verdana"/>
                <a:cs typeface="Verdana"/>
              </a:rPr>
              <a:t>-</a:t>
            </a:r>
            <a:r>
              <a:rPr lang="en-GB" sz="2000" dirty="0" err="1" smtClean="0">
                <a:latin typeface="Verdana"/>
                <a:cs typeface="Verdana"/>
              </a:rPr>
              <a:t>Potenzials</a:t>
            </a:r>
            <a:r>
              <a:rPr lang="en-GB" sz="2000" dirty="0">
                <a:latin typeface="Verdana"/>
                <a:cs typeface="Verdana"/>
              </a:rPr>
              <a:t/>
            </a:r>
            <a:br>
              <a:rPr lang="en-GB" sz="2000" dirty="0">
                <a:latin typeface="Verdana"/>
                <a:cs typeface="Verdana"/>
              </a:rPr>
            </a:br>
            <a:r>
              <a:rPr lang="en-GB" sz="2000" dirty="0">
                <a:latin typeface="Verdana"/>
                <a:cs typeface="Verdana"/>
              </a:rPr>
              <a:t>– </a:t>
            </a:r>
            <a:r>
              <a:rPr lang="en-GB" sz="2000" dirty="0" err="1">
                <a:latin typeface="Verdana"/>
                <a:cs typeface="Verdana"/>
              </a:rPr>
              <a:t>Unternehmen</a:t>
            </a:r>
            <a:endParaRPr lang="en-GB" sz="2000" dirty="0">
              <a:latin typeface="Verdana"/>
              <a:cs typeface="Verdana"/>
            </a:endParaRPr>
          </a:p>
          <a:p>
            <a:pPr marL="228600" indent="0">
              <a:lnSpc>
                <a:spcPct val="100000"/>
              </a:lnSpc>
              <a:buNone/>
            </a:pPr>
            <a:r>
              <a:rPr lang="en-GB" sz="2000" dirty="0">
                <a:latin typeface="Verdana"/>
                <a:cs typeface="Verdana"/>
              </a:rPr>
              <a:t>– </a:t>
            </a:r>
            <a:r>
              <a:rPr lang="en-GB" sz="2000" dirty="0" err="1" smtClean="0">
                <a:latin typeface="Verdana"/>
                <a:cs typeface="Verdana"/>
              </a:rPr>
              <a:t>Produkte</a:t>
            </a:r>
            <a:endParaRPr lang="en-GB" sz="2000" dirty="0">
              <a:latin typeface="Verdana"/>
              <a:cs typeface="Verdana"/>
            </a:endParaRPr>
          </a:p>
          <a:p>
            <a:pPr marL="228600" indent="0">
              <a:lnSpc>
                <a:spcPct val="100000"/>
              </a:lnSpc>
              <a:buNone/>
            </a:pPr>
            <a:r>
              <a:rPr lang="en-GB" sz="2000" dirty="0">
                <a:latin typeface="Verdana"/>
                <a:cs typeface="Verdana"/>
              </a:rPr>
              <a:t>– </a:t>
            </a:r>
            <a:r>
              <a:rPr lang="en-GB" sz="2000" dirty="0" err="1" smtClean="0">
                <a:latin typeface="Verdana"/>
                <a:cs typeface="Verdana"/>
              </a:rPr>
              <a:t>Zielsetzung</a:t>
            </a:r>
            <a:r>
              <a:rPr lang="en-GB" sz="2000" dirty="0" smtClean="0">
                <a:latin typeface="Verdana"/>
                <a:cs typeface="Verdana"/>
              </a:rPr>
              <a:t> </a:t>
            </a:r>
            <a:endParaRPr lang="en-GB" sz="2000" dirty="0">
              <a:latin typeface="Verdana"/>
              <a:cs typeface="Verdana"/>
            </a:endParaRPr>
          </a:p>
          <a:p>
            <a:pPr marL="228600" indent="0">
              <a:lnSpc>
                <a:spcPct val="100000"/>
              </a:lnSpc>
              <a:buNone/>
            </a:pPr>
            <a:r>
              <a:rPr lang="en-GB" sz="2000" dirty="0">
                <a:latin typeface="Verdana"/>
                <a:cs typeface="Verdana"/>
              </a:rPr>
              <a:t>– </a:t>
            </a:r>
            <a:r>
              <a:rPr lang="en-GB" sz="2000" dirty="0" err="1" smtClean="0">
                <a:latin typeface="Verdana"/>
                <a:cs typeface="Verdana"/>
              </a:rPr>
              <a:t>Geschäftsmöglichkeit</a:t>
            </a:r>
            <a:endParaRPr lang="en-GB"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GB" sz="2000" dirty="0" err="1">
                <a:latin typeface="Verdana"/>
                <a:cs typeface="Verdana"/>
              </a:rPr>
              <a:t>Führt</a:t>
            </a:r>
            <a:r>
              <a:rPr lang="en-GB" sz="2000" dirty="0">
                <a:latin typeface="Verdana"/>
                <a:cs typeface="Verdana"/>
              </a:rPr>
              <a:t> </a:t>
            </a:r>
            <a:r>
              <a:rPr lang="en-GB" sz="2000" dirty="0" err="1">
                <a:latin typeface="Verdana"/>
                <a:cs typeface="Verdana"/>
              </a:rPr>
              <a:t>zu</a:t>
            </a:r>
            <a:r>
              <a:rPr lang="en-GB" sz="2000" dirty="0">
                <a:latin typeface="Verdana"/>
                <a:cs typeface="Verdana"/>
              </a:rPr>
              <a:t> </a:t>
            </a:r>
            <a:r>
              <a:rPr lang="en-GB" sz="2000" dirty="0" smtClean="0">
                <a:latin typeface="Verdana"/>
                <a:cs typeface="Verdana"/>
              </a:rPr>
              <a:t>… </a:t>
            </a:r>
            <a:r>
              <a:rPr lang="en-GB" sz="2000" dirty="0">
                <a:latin typeface="Verdana"/>
                <a:cs typeface="Verdana"/>
              </a:rPr>
              <a:t/>
            </a:r>
            <a:br>
              <a:rPr lang="en-GB" sz="2000" dirty="0">
                <a:latin typeface="Verdana"/>
                <a:cs typeface="Verdana"/>
              </a:rPr>
            </a:br>
            <a:r>
              <a:rPr lang="en-GB" sz="2000" dirty="0">
                <a:latin typeface="Verdana"/>
                <a:cs typeface="Verdana"/>
              </a:rPr>
              <a:t> – </a:t>
            </a:r>
            <a:r>
              <a:rPr lang="en-GB" sz="2000" dirty="0" err="1">
                <a:latin typeface="Verdana"/>
                <a:cs typeface="Verdana"/>
              </a:rPr>
              <a:t>Neuen</a:t>
            </a:r>
            <a:r>
              <a:rPr lang="en-GB" sz="2000" dirty="0">
                <a:latin typeface="Verdana"/>
                <a:cs typeface="Verdana"/>
              </a:rPr>
              <a:t> </a:t>
            </a:r>
            <a:r>
              <a:rPr lang="en-GB" sz="2000" dirty="0" err="1">
                <a:latin typeface="Verdana"/>
                <a:cs typeface="Verdana"/>
              </a:rPr>
              <a:t>Kunden</a:t>
            </a:r>
            <a:endParaRPr lang="en-GB" sz="2000" dirty="0">
              <a:latin typeface="Verdana"/>
              <a:cs typeface="Verdana"/>
            </a:endParaRPr>
          </a:p>
          <a:p>
            <a:pPr marL="292100" indent="0">
              <a:lnSpc>
                <a:spcPct val="100000"/>
              </a:lnSpc>
              <a:buNone/>
              <a:tabLst>
                <a:tab pos="228600" algn="l"/>
              </a:tabLst>
            </a:pPr>
            <a:r>
              <a:rPr lang="en-GB" sz="2000" dirty="0" smtClean="0">
                <a:latin typeface="Verdana"/>
                <a:cs typeface="Verdana"/>
              </a:rPr>
              <a:t>– </a:t>
            </a:r>
            <a:r>
              <a:rPr lang="en-GB" sz="2000" dirty="0" err="1" smtClean="0">
                <a:latin typeface="Verdana"/>
                <a:cs typeface="Verdana"/>
              </a:rPr>
              <a:t>Vertriebspartnern</a:t>
            </a:r>
            <a:r>
              <a:rPr lang="en-GB" sz="2000" dirty="0" smtClean="0">
                <a:latin typeface="Verdana"/>
                <a:cs typeface="Verdana"/>
              </a:rPr>
              <a:t> </a:t>
            </a:r>
            <a:r>
              <a:rPr lang="en-GB" sz="2000" dirty="0">
                <a:latin typeface="Verdana"/>
                <a:cs typeface="Verdana"/>
              </a:rPr>
              <a:t>+ Master Affiliates</a:t>
            </a:r>
          </a:p>
          <a:p>
            <a:pPr marL="292100" indent="0">
              <a:lnSpc>
                <a:spcPct val="100000"/>
              </a:lnSpc>
              <a:buNone/>
              <a:tabLst>
                <a:tab pos="228600" algn="l"/>
              </a:tabLst>
            </a:pPr>
            <a:r>
              <a:rPr lang="en-GB" sz="2000" dirty="0" smtClean="0">
                <a:latin typeface="Verdana"/>
                <a:cs typeface="Verdana"/>
              </a:rPr>
              <a:t>– </a:t>
            </a:r>
            <a:r>
              <a:rPr lang="en-GB" sz="2000" dirty="0" err="1" smtClean="0">
                <a:latin typeface="Verdana"/>
                <a:cs typeface="Verdana"/>
              </a:rPr>
              <a:t>Empfehlungen</a:t>
            </a:r>
            <a:endParaRPr lang="en-GB" sz="2000" dirty="0"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GB" sz="2000" dirty="0" err="1">
                <a:latin typeface="Verdana"/>
                <a:cs typeface="Verdana"/>
              </a:rPr>
              <a:t>Sponsern</a:t>
            </a:r>
            <a:r>
              <a:rPr lang="en-GB" sz="2000" dirty="0">
                <a:latin typeface="Verdana"/>
                <a:cs typeface="Verdana"/>
              </a:rPr>
              <a:t> + </a:t>
            </a:r>
            <a:r>
              <a:rPr lang="en-GB" sz="2000" dirty="0" err="1">
                <a:latin typeface="Verdana"/>
                <a:cs typeface="Verdana"/>
              </a:rPr>
              <a:t>Volumen</a:t>
            </a:r>
            <a:r>
              <a:rPr lang="en-GB" sz="2000" dirty="0">
                <a:latin typeface="Verdana"/>
                <a:cs typeface="Verdana"/>
              </a:rPr>
              <a:t> = </a:t>
            </a:r>
            <a:r>
              <a:rPr lang="en-GB" sz="2000" dirty="0" err="1">
                <a:latin typeface="Verdana"/>
                <a:cs typeface="Verdana"/>
              </a:rPr>
              <a:t>Dynamik</a:t>
            </a:r>
            <a:endParaRPr lang="en-GB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8226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eliv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1B0"/>
      </a:accent1>
      <a:accent2>
        <a:srgbClr val="00A4E4"/>
      </a:accent2>
      <a:accent3>
        <a:srgbClr val="FFFFFF"/>
      </a:accent3>
      <a:accent4>
        <a:srgbClr val="F14723"/>
      </a:accent4>
      <a:accent5>
        <a:srgbClr val="F8971D"/>
      </a:accent5>
      <a:accent6>
        <a:srgbClr val="7BB931"/>
      </a:accent6>
      <a:hlink>
        <a:srgbClr val="00B1B0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</TotalTime>
  <Words>1272</Words>
  <Application>Microsoft Macintosh PowerPoint</Application>
  <PresentationFormat>Custom</PresentationFormat>
  <Paragraphs>280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1_Office Theme</vt:lpstr>
      <vt:lpstr>Willkommen</vt:lpstr>
      <vt:lpstr>Reliv Basistraining</vt:lpstr>
      <vt:lpstr>Warum  Reliv?</vt:lpstr>
      <vt:lpstr>Kalogris Stiftung:  Die Reliv Mission</vt:lpstr>
      <vt:lpstr>Reliv ist einmalig</vt:lpstr>
      <vt:lpstr>Produktlinie</vt:lpstr>
      <vt:lpstr>Ihr Geschäft steht und fällt mit Ihnen</vt:lpstr>
      <vt:lpstr>Ihre Ziele Definieren</vt:lpstr>
      <vt:lpstr>Neue Leute bringen Wachstum</vt:lpstr>
      <vt:lpstr>Ihr Kontaktplan</vt:lpstr>
      <vt:lpstr>Termine vereinbaren</vt:lpstr>
      <vt:lpstr>Bei einem Termin</vt:lpstr>
      <vt:lpstr>Fragen Sie nach einer Entscheidung: Produkte</vt:lpstr>
      <vt:lpstr>Fragen Sie nach einer Entscheidung: Unternehmen</vt:lpstr>
      <vt:lpstr>Informieren Sie sich über die Entwicklung Ihrer Kunden</vt:lpstr>
      <vt:lpstr>PowerPoint Presentation</vt:lpstr>
      <vt:lpstr>PowerPoint Presentation</vt:lpstr>
      <vt:lpstr>Bauen Sie sich Ihr Team auf</vt:lpstr>
      <vt:lpstr>Nutzen Sie das Reliv System zu Ihren Gunsten</vt:lpstr>
      <vt:lpstr>Nutzen Sie das Reliv System, um Beziehungen aufzubauen.</vt:lpstr>
      <vt:lpstr>Upline: Ihr erstes Element</vt:lpstr>
      <vt:lpstr>Upline: 2 zu 1 Termine</vt:lpstr>
      <vt:lpstr>3-Wege Anruf</vt:lpstr>
      <vt:lpstr>Telefonkonferenz am Montag Abend</vt:lpstr>
      <vt:lpstr>Montagabend Konferenz Anruf</vt:lpstr>
      <vt:lpstr>Dienstagspräsentation</vt:lpstr>
      <vt:lpstr>Samstags Basistraining</vt:lpstr>
      <vt:lpstr>Sonderveranstaltungen / MATS</vt:lpstr>
      <vt:lpstr>Konferenzen</vt:lpstr>
      <vt:lpstr>Das Reliv System</vt:lpstr>
      <vt:lpstr>Ihr wöchentlicher Aktionsplan</vt:lpstr>
      <vt:lpstr>Ihre Ziele für diesen Monat</vt:lpstr>
      <vt:lpstr>Wichtigkeit Ihrer Einstellung</vt:lpstr>
      <vt:lpstr>Vergütungsplan</vt:lpstr>
      <vt:lpstr>Promotions und Prämien</vt:lpstr>
      <vt:lpstr>Große Ziele = Große Belohnungen</vt:lpstr>
      <vt:lpstr>Wer ist als nächstes dran?</vt:lpstr>
      <vt:lpstr>Die einzige Variable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Frances Webb</dc:creator>
  <cp:lastModifiedBy>Brett Nunnally</cp:lastModifiedBy>
  <cp:revision>288</cp:revision>
  <dcterms:created xsi:type="dcterms:W3CDTF">2013-08-02T14:47:43Z</dcterms:created>
  <dcterms:modified xsi:type="dcterms:W3CDTF">2019-09-11T16:11:04Z</dcterms:modified>
</cp:coreProperties>
</file>