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7" r:id="rId4"/>
    <p:sldId id="258" r:id="rId5"/>
    <p:sldId id="260" r:id="rId6"/>
    <p:sldId id="261" r:id="rId7"/>
    <p:sldId id="288" r:id="rId8"/>
    <p:sldId id="262" r:id="rId9"/>
    <p:sldId id="292" r:id="rId10"/>
    <p:sldId id="263" r:id="rId11"/>
    <p:sldId id="264" r:id="rId12"/>
    <p:sldId id="265" r:id="rId13"/>
    <p:sldId id="293" r:id="rId14"/>
    <p:sldId id="302" r:id="rId15"/>
    <p:sldId id="303" r:id="rId16"/>
    <p:sldId id="304" r:id="rId17"/>
    <p:sldId id="305" r:id="rId18"/>
    <p:sldId id="306" r:id="rId19"/>
    <p:sldId id="308" r:id="rId20"/>
    <p:sldId id="266" r:id="rId21"/>
    <p:sldId id="267" r:id="rId22"/>
    <p:sldId id="268" r:id="rId23"/>
    <p:sldId id="269" r:id="rId24"/>
    <p:sldId id="270" r:id="rId25"/>
    <p:sldId id="273" r:id="rId26"/>
    <p:sldId id="285" r:id="rId27"/>
    <p:sldId id="271" r:id="rId28"/>
    <p:sldId id="272" r:id="rId29"/>
    <p:sldId id="274" r:id="rId30"/>
    <p:sldId id="275" r:id="rId31"/>
    <p:sldId id="286" r:id="rId32"/>
    <p:sldId id="279" r:id="rId33"/>
    <p:sldId id="280" r:id="rId34"/>
    <p:sldId id="282" r:id="rId35"/>
    <p:sldId id="317" r:id="rId36"/>
    <p:sldId id="318" r:id="rId37"/>
    <p:sldId id="316" r:id="rId38"/>
    <p:sldId id="283" r:id="rId39"/>
    <p:sldId id="284" r:id="rId40"/>
  </p:sldIdLst>
  <p:sldSz cx="12192000" cy="6858000"/>
  <p:notesSz cx="6858000" cy="9144000"/>
  <p:defaultTextStyle>
    <a:defPPr>
      <a:defRPr lang="en-US"/>
    </a:defPPr>
    <a:lvl1pPr marL="0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09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71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95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63" autoAdjust="0"/>
    <p:restoredTop sz="89496" autoAdjust="0"/>
  </p:normalViewPr>
  <p:slideViewPr>
    <p:cSldViewPr snapToGrid="0">
      <p:cViewPr>
        <p:scale>
          <a:sx n="110" d="100"/>
          <a:sy n="110" d="100"/>
        </p:scale>
        <p:origin x="-152" y="-944"/>
      </p:cViewPr>
      <p:guideLst>
        <p:guide orient="horz" pos="2143"/>
        <p:guide pos="3840"/>
      </p:guideLst>
    </p:cSldViewPr>
  </p:slideViewPr>
  <p:outlineViewPr>
    <p:cViewPr>
      <p:scale>
        <a:sx n="33" d="100"/>
        <a:sy n="33" d="100"/>
      </p:scale>
      <p:origin x="0" y="312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-274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214EF5-E2AB-412D-B902-C7245DDB85AB}" type="doc">
      <dgm:prSet loTypeId="urn:microsoft.com/office/officeart/2005/8/layout/hProcess3" loCatId="process" qsTypeId="urn:microsoft.com/office/officeart/2005/8/quickstyle/simple3" qsCatId="simple" csTypeId="urn:microsoft.com/office/officeart/2005/8/colors/colorful4" csCatId="colorful" phldr="1"/>
      <dgm:spPr/>
    </dgm:pt>
    <dgm:pt modelId="{CCDF4385-DC74-4306-9735-9A87CC0E73F7}">
      <dgm:prSet phldrT="[Text]"/>
      <dgm:spPr/>
      <dgm:t>
        <a:bodyPr/>
        <a:lstStyle/>
        <a:p>
          <a:r>
            <a:rPr lang="en-US" dirty="0" smtClean="0">
              <a:latin typeface="Verdana"/>
              <a:ea typeface="Verdana" panose="020B0604030504040204" pitchFamily="34" charset="0"/>
              <a:cs typeface="Verdana"/>
            </a:rPr>
            <a:t>Did you take your ‘shake’ today?</a:t>
          </a:r>
          <a:endParaRPr lang="en-GB" dirty="0">
            <a:latin typeface="Verdana"/>
            <a:cs typeface="Verdana"/>
          </a:endParaRPr>
        </a:p>
      </dgm:t>
    </dgm:pt>
    <dgm:pt modelId="{DD6889B9-940D-42F2-808B-07403D18CAD0}" type="parTrans" cxnId="{3394211B-F390-43D8-8D7B-A8DF264DE0BF}">
      <dgm:prSet/>
      <dgm:spPr/>
      <dgm:t>
        <a:bodyPr/>
        <a:lstStyle/>
        <a:p>
          <a:endParaRPr lang="en-GB"/>
        </a:p>
      </dgm:t>
    </dgm:pt>
    <dgm:pt modelId="{89E7C0B3-C484-4A3D-84C4-2C771BB3B9E5}" type="sibTrans" cxnId="{3394211B-F390-43D8-8D7B-A8DF264DE0BF}">
      <dgm:prSet/>
      <dgm:spPr/>
      <dgm:t>
        <a:bodyPr/>
        <a:lstStyle/>
        <a:p>
          <a:endParaRPr lang="en-GB"/>
        </a:p>
      </dgm:t>
    </dgm:pt>
    <dgm:pt modelId="{2392939A-EE8B-4FAF-956D-B8C408BE11B6}">
      <dgm:prSet phldrT="[Text]"/>
      <dgm:spPr/>
      <dgm:t>
        <a:bodyPr/>
        <a:lstStyle/>
        <a:p>
          <a:r>
            <a:rPr lang="en-US" dirty="0" smtClean="0">
              <a:latin typeface="Verdana"/>
              <a:ea typeface="Verdana" panose="020B0604030504040204" pitchFamily="34" charset="0"/>
              <a:cs typeface="Verdana"/>
            </a:rPr>
            <a:t>Are you consistent? </a:t>
          </a:r>
          <a:endParaRPr lang="en-GB" dirty="0">
            <a:latin typeface="Verdana"/>
            <a:cs typeface="Verdana"/>
          </a:endParaRPr>
        </a:p>
      </dgm:t>
    </dgm:pt>
    <dgm:pt modelId="{F3481A35-B057-476A-B9CE-06C3919D771D}" type="parTrans" cxnId="{2C831773-9DB8-4843-81DA-4A31015E1932}">
      <dgm:prSet/>
      <dgm:spPr/>
      <dgm:t>
        <a:bodyPr/>
        <a:lstStyle/>
        <a:p>
          <a:endParaRPr lang="en-GB"/>
        </a:p>
      </dgm:t>
    </dgm:pt>
    <dgm:pt modelId="{0C95D498-925C-4C13-9DDE-F7C0DEA497EC}" type="sibTrans" cxnId="{2C831773-9DB8-4843-81DA-4A31015E1932}">
      <dgm:prSet/>
      <dgm:spPr/>
      <dgm:t>
        <a:bodyPr/>
        <a:lstStyle/>
        <a:p>
          <a:endParaRPr lang="en-GB"/>
        </a:p>
      </dgm:t>
    </dgm:pt>
    <dgm:pt modelId="{48462387-013E-4DA3-8DE3-C19D2CF21B60}">
      <dgm:prSet phldrT="[Text]"/>
      <dgm:spPr/>
      <dgm:t>
        <a:bodyPr/>
        <a:lstStyle/>
        <a:p>
          <a:r>
            <a:rPr lang="en-US" dirty="0" smtClean="0">
              <a:latin typeface="Verdana"/>
              <a:ea typeface="Verdana" panose="020B0604030504040204" pitchFamily="34" charset="0"/>
              <a:cs typeface="Verdana"/>
            </a:rPr>
            <a:t>How are you feeling? </a:t>
          </a:r>
          <a:endParaRPr lang="en-GB" dirty="0">
            <a:latin typeface="Verdana"/>
            <a:cs typeface="Verdana"/>
          </a:endParaRPr>
        </a:p>
      </dgm:t>
    </dgm:pt>
    <dgm:pt modelId="{905E544A-14FD-49CA-A7E9-93D44B64112B}" type="parTrans" cxnId="{6E7FF90C-871D-4CFD-B34C-E28F6824EB75}">
      <dgm:prSet/>
      <dgm:spPr/>
      <dgm:t>
        <a:bodyPr/>
        <a:lstStyle/>
        <a:p>
          <a:endParaRPr lang="en-GB"/>
        </a:p>
      </dgm:t>
    </dgm:pt>
    <dgm:pt modelId="{02549E89-75EC-4BA5-B230-ECAB9EF40F39}" type="sibTrans" cxnId="{6E7FF90C-871D-4CFD-B34C-E28F6824EB75}">
      <dgm:prSet/>
      <dgm:spPr/>
      <dgm:t>
        <a:bodyPr/>
        <a:lstStyle/>
        <a:p>
          <a:endParaRPr lang="en-GB"/>
        </a:p>
      </dgm:t>
    </dgm:pt>
    <dgm:pt modelId="{E3D102B4-73CA-4E46-814A-5D3019957835}" type="pres">
      <dgm:prSet presAssocID="{6B214EF5-E2AB-412D-B902-C7245DDB85AB}" presName="Name0" presStyleCnt="0">
        <dgm:presLayoutVars>
          <dgm:dir/>
          <dgm:animLvl val="lvl"/>
          <dgm:resizeHandles val="exact"/>
        </dgm:presLayoutVars>
      </dgm:prSet>
      <dgm:spPr/>
    </dgm:pt>
    <dgm:pt modelId="{CCD89150-1611-48E7-8FAA-8E9C228AF9D9}" type="pres">
      <dgm:prSet presAssocID="{6B214EF5-E2AB-412D-B902-C7245DDB85AB}" presName="dummy" presStyleCnt="0"/>
      <dgm:spPr/>
    </dgm:pt>
    <dgm:pt modelId="{2141AA5B-7512-461B-BD35-C7802A1C5C0D}" type="pres">
      <dgm:prSet presAssocID="{6B214EF5-E2AB-412D-B902-C7245DDB85AB}" presName="linH" presStyleCnt="0"/>
      <dgm:spPr/>
    </dgm:pt>
    <dgm:pt modelId="{D87E779A-7E43-4772-B96B-62B52CB70F3B}" type="pres">
      <dgm:prSet presAssocID="{6B214EF5-E2AB-412D-B902-C7245DDB85AB}" presName="padding1" presStyleCnt="0"/>
      <dgm:spPr/>
    </dgm:pt>
    <dgm:pt modelId="{79637249-1AC0-46F8-80F4-48DC6FE8A705}" type="pres">
      <dgm:prSet presAssocID="{CCDF4385-DC74-4306-9735-9A87CC0E73F7}" presName="linV" presStyleCnt="0"/>
      <dgm:spPr/>
    </dgm:pt>
    <dgm:pt modelId="{B6DB33E2-E780-4D4D-8C00-4685F62FFEA9}" type="pres">
      <dgm:prSet presAssocID="{CCDF4385-DC74-4306-9735-9A87CC0E73F7}" presName="spVertical1" presStyleCnt="0"/>
      <dgm:spPr/>
    </dgm:pt>
    <dgm:pt modelId="{71E85A5F-141F-4039-984C-0324DC03137B}" type="pres">
      <dgm:prSet presAssocID="{CCDF4385-DC74-4306-9735-9A87CC0E73F7}" presName="parTx" presStyleLbl="revTx" presStyleIdx="0" presStyleCnt="3" custScaleX="136339" custLinFactNeighborX="-101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9602CE1-B6EF-424D-B539-7DE0ACC50C85}" type="pres">
      <dgm:prSet presAssocID="{CCDF4385-DC74-4306-9735-9A87CC0E73F7}" presName="spVertical2" presStyleCnt="0"/>
      <dgm:spPr/>
    </dgm:pt>
    <dgm:pt modelId="{8A0B5F98-D6A8-4987-8738-B5033750560D}" type="pres">
      <dgm:prSet presAssocID="{CCDF4385-DC74-4306-9735-9A87CC0E73F7}" presName="spVertical3" presStyleCnt="0"/>
      <dgm:spPr/>
    </dgm:pt>
    <dgm:pt modelId="{FDD4834A-896B-4E31-B566-A061E52A73D5}" type="pres">
      <dgm:prSet presAssocID="{89E7C0B3-C484-4A3D-84C4-2C771BB3B9E5}" presName="space" presStyleCnt="0"/>
      <dgm:spPr/>
    </dgm:pt>
    <dgm:pt modelId="{5100FC39-FEF0-4BD0-A7DE-D124F6218075}" type="pres">
      <dgm:prSet presAssocID="{2392939A-EE8B-4FAF-956D-B8C408BE11B6}" presName="linV" presStyleCnt="0"/>
      <dgm:spPr/>
    </dgm:pt>
    <dgm:pt modelId="{AC30F2D4-9DD0-475B-AA4C-85A117B4872D}" type="pres">
      <dgm:prSet presAssocID="{2392939A-EE8B-4FAF-956D-B8C408BE11B6}" presName="spVertical1" presStyleCnt="0"/>
      <dgm:spPr/>
    </dgm:pt>
    <dgm:pt modelId="{059B28E6-E771-403A-93A1-C447809C58DC}" type="pres">
      <dgm:prSet presAssocID="{2392939A-EE8B-4FAF-956D-B8C408BE11B6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EB62C95-CC2A-49D5-9FB6-F4220AE98134}" type="pres">
      <dgm:prSet presAssocID="{2392939A-EE8B-4FAF-956D-B8C408BE11B6}" presName="spVertical2" presStyleCnt="0"/>
      <dgm:spPr/>
    </dgm:pt>
    <dgm:pt modelId="{BD40A24C-DA03-4524-95C3-C879E08959F2}" type="pres">
      <dgm:prSet presAssocID="{2392939A-EE8B-4FAF-956D-B8C408BE11B6}" presName="spVertical3" presStyleCnt="0"/>
      <dgm:spPr/>
    </dgm:pt>
    <dgm:pt modelId="{672D3DC4-1393-4A9D-BA08-61E8090823D0}" type="pres">
      <dgm:prSet presAssocID="{0C95D498-925C-4C13-9DDE-F7C0DEA497EC}" presName="space" presStyleCnt="0"/>
      <dgm:spPr/>
    </dgm:pt>
    <dgm:pt modelId="{A7252653-AB15-4EF1-8603-225BD6C74E92}" type="pres">
      <dgm:prSet presAssocID="{48462387-013E-4DA3-8DE3-C19D2CF21B60}" presName="linV" presStyleCnt="0"/>
      <dgm:spPr/>
    </dgm:pt>
    <dgm:pt modelId="{4027B3F1-A096-4CA5-A13B-441767D29E5E}" type="pres">
      <dgm:prSet presAssocID="{48462387-013E-4DA3-8DE3-C19D2CF21B60}" presName="spVertical1" presStyleCnt="0"/>
      <dgm:spPr/>
    </dgm:pt>
    <dgm:pt modelId="{7A65B4CA-76D8-4C95-BBD9-B70D7DDAF698}" type="pres">
      <dgm:prSet presAssocID="{48462387-013E-4DA3-8DE3-C19D2CF21B60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3A6E96F-F8E3-4992-94AD-F0365A650E67}" type="pres">
      <dgm:prSet presAssocID="{48462387-013E-4DA3-8DE3-C19D2CF21B60}" presName="spVertical2" presStyleCnt="0"/>
      <dgm:spPr/>
    </dgm:pt>
    <dgm:pt modelId="{1F59F509-AE2A-4155-85CD-9575040F6E2D}" type="pres">
      <dgm:prSet presAssocID="{48462387-013E-4DA3-8DE3-C19D2CF21B60}" presName="spVertical3" presStyleCnt="0"/>
      <dgm:spPr/>
    </dgm:pt>
    <dgm:pt modelId="{75C6C029-F5E9-4C46-9DCE-C88B0DE04F48}" type="pres">
      <dgm:prSet presAssocID="{6B214EF5-E2AB-412D-B902-C7245DDB85AB}" presName="padding2" presStyleCnt="0"/>
      <dgm:spPr/>
    </dgm:pt>
    <dgm:pt modelId="{698DA0D2-C544-4ED4-85D7-ACB9A2FC704C}" type="pres">
      <dgm:prSet presAssocID="{6B214EF5-E2AB-412D-B902-C7245DDB85AB}" presName="negArrow" presStyleCnt="0"/>
      <dgm:spPr/>
    </dgm:pt>
    <dgm:pt modelId="{DA400EFA-8BD2-482E-B87D-8AAE148A725C}" type="pres">
      <dgm:prSet presAssocID="{6B214EF5-E2AB-412D-B902-C7245DDB85AB}" presName="backgroundArrow" presStyleLbl="node1" presStyleIdx="0" presStyleCnt="1" custLinFactNeighborY="-6110"/>
      <dgm:spPr/>
    </dgm:pt>
  </dgm:ptLst>
  <dgm:cxnLst>
    <dgm:cxn modelId="{15B1C418-388C-4F16-9D95-41667E8A2D7C}" type="presOf" srcId="{48462387-013E-4DA3-8DE3-C19D2CF21B60}" destId="{7A65B4CA-76D8-4C95-BBD9-B70D7DDAF698}" srcOrd="0" destOrd="0" presId="urn:microsoft.com/office/officeart/2005/8/layout/hProcess3"/>
    <dgm:cxn modelId="{6E7FF90C-871D-4CFD-B34C-E28F6824EB75}" srcId="{6B214EF5-E2AB-412D-B902-C7245DDB85AB}" destId="{48462387-013E-4DA3-8DE3-C19D2CF21B60}" srcOrd="2" destOrd="0" parTransId="{905E544A-14FD-49CA-A7E9-93D44B64112B}" sibTransId="{02549E89-75EC-4BA5-B230-ECAB9EF40F39}"/>
    <dgm:cxn modelId="{3394211B-F390-43D8-8D7B-A8DF264DE0BF}" srcId="{6B214EF5-E2AB-412D-B902-C7245DDB85AB}" destId="{CCDF4385-DC74-4306-9735-9A87CC0E73F7}" srcOrd="0" destOrd="0" parTransId="{DD6889B9-940D-42F2-808B-07403D18CAD0}" sibTransId="{89E7C0B3-C484-4A3D-84C4-2C771BB3B9E5}"/>
    <dgm:cxn modelId="{2C831773-9DB8-4843-81DA-4A31015E1932}" srcId="{6B214EF5-E2AB-412D-B902-C7245DDB85AB}" destId="{2392939A-EE8B-4FAF-956D-B8C408BE11B6}" srcOrd="1" destOrd="0" parTransId="{F3481A35-B057-476A-B9CE-06C3919D771D}" sibTransId="{0C95D498-925C-4C13-9DDE-F7C0DEA497EC}"/>
    <dgm:cxn modelId="{1702D0EB-8AE0-4E87-B244-285FDC079173}" type="presOf" srcId="{CCDF4385-DC74-4306-9735-9A87CC0E73F7}" destId="{71E85A5F-141F-4039-984C-0324DC03137B}" srcOrd="0" destOrd="0" presId="urn:microsoft.com/office/officeart/2005/8/layout/hProcess3"/>
    <dgm:cxn modelId="{9B78B7AB-B0B4-4DD6-969A-B879BA01D020}" type="presOf" srcId="{2392939A-EE8B-4FAF-956D-B8C408BE11B6}" destId="{059B28E6-E771-403A-93A1-C447809C58DC}" srcOrd="0" destOrd="0" presId="urn:microsoft.com/office/officeart/2005/8/layout/hProcess3"/>
    <dgm:cxn modelId="{F71E4D6D-8550-4EEC-97F7-EDCA2EBD1687}" type="presOf" srcId="{6B214EF5-E2AB-412D-B902-C7245DDB85AB}" destId="{E3D102B4-73CA-4E46-814A-5D3019957835}" srcOrd="0" destOrd="0" presId="urn:microsoft.com/office/officeart/2005/8/layout/hProcess3"/>
    <dgm:cxn modelId="{9890BEE9-70EE-4D3C-97C9-50CF317F92CA}" type="presParOf" srcId="{E3D102B4-73CA-4E46-814A-5D3019957835}" destId="{CCD89150-1611-48E7-8FAA-8E9C228AF9D9}" srcOrd="0" destOrd="0" presId="urn:microsoft.com/office/officeart/2005/8/layout/hProcess3"/>
    <dgm:cxn modelId="{D0924AF9-CB14-41DC-9187-20769687C8F9}" type="presParOf" srcId="{E3D102B4-73CA-4E46-814A-5D3019957835}" destId="{2141AA5B-7512-461B-BD35-C7802A1C5C0D}" srcOrd="1" destOrd="0" presId="urn:microsoft.com/office/officeart/2005/8/layout/hProcess3"/>
    <dgm:cxn modelId="{807D3641-98A6-4CBF-9469-4D00FEBE4F79}" type="presParOf" srcId="{2141AA5B-7512-461B-BD35-C7802A1C5C0D}" destId="{D87E779A-7E43-4772-B96B-62B52CB70F3B}" srcOrd="0" destOrd="0" presId="urn:microsoft.com/office/officeart/2005/8/layout/hProcess3"/>
    <dgm:cxn modelId="{ADDC42D8-5665-441A-BE82-572B8127EDAC}" type="presParOf" srcId="{2141AA5B-7512-461B-BD35-C7802A1C5C0D}" destId="{79637249-1AC0-46F8-80F4-48DC6FE8A705}" srcOrd="1" destOrd="0" presId="urn:microsoft.com/office/officeart/2005/8/layout/hProcess3"/>
    <dgm:cxn modelId="{50655E80-077F-44F1-9403-15C085FC4CDF}" type="presParOf" srcId="{79637249-1AC0-46F8-80F4-48DC6FE8A705}" destId="{B6DB33E2-E780-4D4D-8C00-4685F62FFEA9}" srcOrd="0" destOrd="0" presId="urn:microsoft.com/office/officeart/2005/8/layout/hProcess3"/>
    <dgm:cxn modelId="{CC0F2B9D-B31D-4FFC-ABFB-CAB0003A2B2E}" type="presParOf" srcId="{79637249-1AC0-46F8-80F4-48DC6FE8A705}" destId="{71E85A5F-141F-4039-984C-0324DC03137B}" srcOrd="1" destOrd="0" presId="urn:microsoft.com/office/officeart/2005/8/layout/hProcess3"/>
    <dgm:cxn modelId="{E8E88F29-903F-40C2-AA6F-C2015FE8131E}" type="presParOf" srcId="{79637249-1AC0-46F8-80F4-48DC6FE8A705}" destId="{69602CE1-B6EF-424D-B539-7DE0ACC50C85}" srcOrd="2" destOrd="0" presId="urn:microsoft.com/office/officeart/2005/8/layout/hProcess3"/>
    <dgm:cxn modelId="{3E4B0A5B-4DC8-47F4-9EED-A364226165D9}" type="presParOf" srcId="{79637249-1AC0-46F8-80F4-48DC6FE8A705}" destId="{8A0B5F98-D6A8-4987-8738-B5033750560D}" srcOrd="3" destOrd="0" presId="urn:microsoft.com/office/officeart/2005/8/layout/hProcess3"/>
    <dgm:cxn modelId="{0DD95245-68B1-4912-B82C-F78D2E4FBADF}" type="presParOf" srcId="{2141AA5B-7512-461B-BD35-C7802A1C5C0D}" destId="{FDD4834A-896B-4E31-B566-A061E52A73D5}" srcOrd="2" destOrd="0" presId="urn:microsoft.com/office/officeart/2005/8/layout/hProcess3"/>
    <dgm:cxn modelId="{77F732D2-6433-4B4A-A167-00FD50C0F37D}" type="presParOf" srcId="{2141AA5B-7512-461B-BD35-C7802A1C5C0D}" destId="{5100FC39-FEF0-4BD0-A7DE-D124F6218075}" srcOrd="3" destOrd="0" presId="urn:microsoft.com/office/officeart/2005/8/layout/hProcess3"/>
    <dgm:cxn modelId="{C856D738-D81B-40A0-B74A-386C018DE25D}" type="presParOf" srcId="{5100FC39-FEF0-4BD0-A7DE-D124F6218075}" destId="{AC30F2D4-9DD0-475B-AA4C-85A117B4872D}" srcOrd="0" destOrd="0" presId="urn:microsoft.com/office/officeart/2005/8/layout/hProcess3"/>
    <dgm:cxn modelId="{66FA235F-629B-47E2-BE37-EC3261FA7C04}" type="presParOf" srcId="{5100FC39-FEF0-4BD0-A7DE-D124F6218075}" destId="{059B28E6-E771-403A-93A1-C447809C58DC}" srcOrd="1" destOrd="0" presId="urn:microsoft.com/office/officeart/2005/8/layout/hProcess3"/>
    <dgm:cxn modelId="{FCF72BD9-EC55-48AE-9991-F3E50303A8D8}" type="presParOf" srcId="{5100FC39-FEF0-4BD0-A7DE-D124F6218075}" destId="{BEB62C95-CC2A-49D5-9FB6-F4220AE98134}" srcOrd="2" destOrd="0" presId="urn:microsoft.com/office/officeart/2005/8/layout/hProcess3"/>
    <dgm:cxn modelId="{2F891828-26C7-44D0-ABDF-6BD71F29B22E}" type="presParOf" srcId="{5100FC39-FEF0-4BD0-A7DE-D124F6218075}" destId="{BD40A24C-DA03-4524-95C3-C879E08959F2}" srcOrd="3" destOrd="0" presId="urn:microsoft.com/office/officeart/2005/8/layout/hProcess3"/>
    <dgm:cxn modelId="{16122CEE-4B8C-4D2A-BE5F-A2C20E779F80}" type="presParOf" srcId="{2141AA5B-7512-461B-BD35-C7802A1C5C0D}" destId="{672D3DC4-1393-4A9D-BA08-61E8090823D0}" srcOrd="4" destOrd="0" presId="urn:microsoft.com/office/officeart/2005/8/layout/hProcess3"/>
    <dgm:cxn modelId="{1A63E096-C4F2-437D-AA0D-AF923C4BB2D5}" type="presParOf" srcId="{2141AA5B-7512-461B-BD35-C7802A1C5C0D}" destId="{A7252653-AB15-4EF1-8603-225BD6C74E92}" srcOrd="5" destOrd="0" presId="urn:microsoft.com/office/officeart/2005/8/layout/hProcess3"/>
    <dgm:cxn modelId="{E9848B21-9526-4310-9C59-3AC102E72BBC}" type="presParOf" srcId="{A7252653-AB15-4EF1-8603-225BD6C74E92}" destId="{4027B3F1-A096-4CA5-A13B-441767D29E5E}" srcOrd="0" destOrd="0" presId="urn:microsoft.com/office/officeart/2005/8/layout/hProcess3"/>
    <dgm:cxn modelId="{78BE00CA-7CE8-478B-B6A9-9F1335E8704D}" type="presParOf" srcId="{A7252653-AB15-4EF1-8603-225BD6C74E92}" destId="{7A65B4CA-76D8-4C95-BBD9-B70D7DDAF698}" srcOrd="1" destOrd="0" presId="urn:microsoft.com/office/officeart/2005/8/layout/hProcess3"/>
    <dgm:cxn modelId="{6FFA2242-DE61-4F28-A790-8744039362F5}" type="presParOf" srcId="{A7252653-AB15-4EF1-8603-225BD6C74E92}" destId="{43A6E96F-F8E3-4992-94AD-F0365A650E67}" srcOrd="2" destOrd="0" presId="urn:microsoft.com/office/officeart/2005/8/layout/hProcess3"/>
    <dgm:cxn modelId="{5585458E-50F8-489B-81D5-06C88CBE8746}" type="presParOf" srcId="{A7252653-AB15-4EF1-8603-225BD6C74E92}" destId="{1F59F509-AE2A-4155-85CD-9575040F6E2D}" srcOrd="3" destOrd="0" presId="urn:microsoft.com/office/officeart/2005/8/layout/hProcess3"/>
    <dgm:cxn modelId="{C488F97A-990B-41BB-9865-D2EA6A544777}" type="presParOf" srcId="{2141AA5B-7512-461B-BD35-C7802A1C5C0D}" destId="{75C6C029-F5E9-4C46-9DCE-C88B0DE04F48}" srcOrd="6" destOrd="0" presId="urn:microsoft.com/office/officeart/2005/8/layout/hProcess3"/>
    <dgm:cxn modelId="{61984D27-648B-4553-A742-5D8CBA7EE7ED}" type="presParOf" srcId="{2141AA5B-7512-461B-BD35-C7802A1C5C0D}" destId="{698DA0D2-C544-4ED4-85D7-ACB9A2FC704C}" srcOrd="7" destOrd="0" presId="urn:microsoft.com/office/officeart/2005/8/layout/hProcess3"/>
    <dgm:cxn modelId="{2746DCB8-8E60-4159-88F9-470C327DD2B3}" type="presParOf" srcId="{2141AA5B-7512-461B-BD35-C7802A1C5C0D}" destId="{DA400EFA-8BD2-482E-B87D-8AAE148A725C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00EFA-8BD2-482E-B87D-8AAE148A725C}">
      <dsp:nvSpPr>
        <dsp:cNvPr id="0" name=""/>
        <dsp:cNvSpPr/>
      </dsp:nvSpPr>
      <dsp:spPr>
        <a:xfrm>
          <a:off x="0" y="173419"/>
          <a:ext cx="10688062" cy="1152000"/>
        </a:xfrm>
        <a:prstGeom prst="rightArrow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A65B4CA-76D8-4C95-BBD9-B70D7DDAF698}">
      <dsp:nvSpPr>
        <dsp:cNvPr id="0" name=""/>
        <dsp:cNvSpPr/>
      </dsp:nvSpPr>
      <dsp:spPr>
        <a:xfrm>
          <a:off x="7775753" y="531807"/>
          <a:ext cx="2502405" cy="57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Verdana"/>
              <a:ea typeface="Verdana" panose="020B0604030504040204" pitchFamily="34" charset="0"/>
              <a:cs typeface="Verdana"/>
            </a:rPr>
            <a:t>How are you feeling? </a:t>
          </a:r>
          <a:endParaRPr lang="en-GB" sz="1600" kern="1200" dirty="0">
            <a:latin typeface="Verdana"/>
            <a:cs typeface="Verdana"/>
          </a:endParaRPr>
        </a:p>
      </dsp:txBody>
      <dsp:txXfrm>
        <a:off x="7775753" y="531807"/>
        <a:ext cx="2502405" cy="576000"/>
      </dsp:txXfrm>
    </dsp:sp>
    <dsp:sp modelId="{059B28E6-E771-403A-93A1-C447809C58DC}">
      <dsp:nvSpPr>
        <dsp:cNvPr id="0" name=""/>
        <dsp:cNvSpPr/>
      </dsp:nvSpPr>
      <dsp:spPr>
        <a:xfrm>
          <a:off x="4772867" y="531807"/>
          <a:ext cx="2502405" cy="57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Verdana"/>
              <a:ea typeface="Verdana" panose="020B0604030504040204" pitchFamily="34" charset="0"/>
              <a:cs typeface="Verdana"/>
            </a:rPr>
            <a:t>Are you consistent? </a:t>
          </a:r>
          <a:endParaRPr lang="en-GB" sz="1600" kern="1200" dirty="0">
            <a:latin typeface="Verdana"/>
            <a:cs typeface="Verdana"/>
          </a:endParaRPr>
        </a:p>
      </dsp:txBody>
      <dsp:txXfrm>
        <a:off x="4772867" y="531807"/>
        <a:ext cx="2502405" cy="576000"/>
      </dsp:txXfrm>
    </dsp:sp>
    <dsp:sp modelId="{71E85A5F-141F-4039-984C-0324DC03137B}">
      <dsp:nvSpPr>
        <dsp:cNvPr id="0" name=""/>
        <dsp:cNvSpPr/>
      </dsp:nvSpPr>
      <dsp:spPr>
        <a:xfrm>
          <a:off x="606387" y="531807"/>
          <a:ext cx="3411754" cy="57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Verdana"/>
              <a:ea typeface="Verdana" panose="020B0604030504040204" pitchFamily="34" charset="0"/>
              <a:cs typeface="Verdana"/>
            </a:rPr>
            <a:t>Did you take your ‘shake’ today?</a:t>
          </a:r>
          <a:endParaRPr lang="en-GB" sz="1600" kern="1200" dirty="0">
            <a:latin typeface="Verdana"/>
            <a:cs typeface="Verdana"/>
          </a:endParaRPr>
        </a:p>
      </dsp:txBody>
      <dsp:txXfrm>
        <a:off x="606387" y="531807"/>
        <a:ext cx="3411754" cy="57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C8BCA-CEEA-4145-824B-9105F8FDCC31}" type="datetimeFigureOut">
              <a:rPr lang="en-GB" smtClean="0"/>
              <a:t>8/15/19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F7D26-C87A-4350-A0AC-D6C4262C9A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726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9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71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5" algn="l" defTabSz="9143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F7D26-C87A-4350-A0AC-D6C4262C9A8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145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F7D26-C87A-4350-A0AC-D6C4262C9A8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784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F7D26-C87A-4350-A0AC-D6C4262C9A8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569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D985-38B1-4DD7-B173-4F2355855F46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93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F7D26-C87A-4350-A0AC-D6C4262C9A8E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929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2" indent="0" algn="ctr">
              <a:buNone/>
              <a:defRPr sz="2000"/>
            </a:lvl2pPr>
            <a:lvl3pPr marL="914324" indent="0" algn="ctr">
              <a:buNone/>
              <a:defRPr sz="1800"/>
            </a:lvl3pPr>
            <a:lvl4pPr marL="1371485" indent="0" algn="ctr">
              <a:buNone/>
              <a:defRPr sz="1600"/>
            </a:lvl4pPr>
            <a:lvl5pPr marL="1828648" indent="0" algn="ctr">
              <a:buNone/>
              <a:defRPr sz="1600"/>
            </a:lvl5pPr>
            <a:lvl6pPr marL="2285809" indent="0" algn="ctr">
              <a:buNone/>
              <a:defRPr sz="1600"/>
            </a:lvl6pPr>
            <a:lvl7pPr marL="2742971" indent="0" algn="ctr">
              <a:buNone/>
              <a:defRPr sz="1600"/>
            </a:lvl7pPr>
            <a:lvl8pPr marL="3200133" indent="0" algn="ctr">
              <a:buNone/>
              <a:defRPr sz="1600"/>
            </a:lvl8pPr>
            <a:lvl9pPr marL="365729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68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67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430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5DC9-475D-F845-82AD-EED10ABE7190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73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7E4B-A4F0-4A4C-95EB-2A6F48E1044E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96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4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4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769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721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65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8097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353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27A63-62A2-E441-9E55-1DE8D2783A39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30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0C6DF-09AE-5F49-87DE-82B8EA5A7F43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80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247" indent="0">
              <a:buNone/>
              <a:defRPr sz="2400" b="1"/>
            </a:lvl2pPr>
            <a:lvl3pPr marL="1088494" indent="0">
              <a:buNone/>
              <a:defRPr sz="2200" b="1"/>
            </a:lvl3pPr>
            <a:lvl4pPr marL="1632741" indent="0">
              <a:buNone/>
              <a:defRPr sz="1900" b="1"/>
            </a:lvl4pPr>
            <a:lvl5pPr marL="2176987" indent="0">
              <a:buNone/>
              <a:defRPr sz="1900" b="1"/>
            </a:lvl5pPr>
            <a:lvl6pPr marL="2721234" indent="0">
              <a:buNone/>
              <a:defRPr sz="1900" b="1"/>
            </a:lvl6pPr>
            <a:lvl7pPr marL="3265482" indent="0">
              <a:buNone/>
              <a:defRPr sz="1900" b="1"/>
            </a:lvl7pPr>
            <a:lvl8pPr marL="3809728" indent="0">
              <a:buNone/>
              <a:defRPr sz="1900" b="1"/>
            </a:lvl8pPr>
            <a:lvl9pPr marL="4353975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247" indent="0">
              <a:buNone/>
              <a:defRPr sz="2400" b="1"/>
            </a:lvl2pPr>
            <a:lvl3pPr marL="1088494" indent="0">
              <a:buNone/>
              <a:defRPr sz="2200" b="1"/>
            </a:lvl3pPr>
            <a:lvl4pPr marL="1632741" indent="0">
              <a:buNone/>
              <a:defRPr sz="1900" b="1"/>
            </a:lvl4pPr>
            <a:lvl5pPr marL="2176987" indent="0">
              <a:buNone/>
              <a:defRPr sz="1900" b="1"/>
            </a:lvl5pPr>
            <a:lvl6pPr marL="2721234" indent="0">
              <a:buNone/>
              <a:defRPr sz="1900" b="1"/>
            </a:lvl6pPr>
            <a:lvl7pPr marL="3265482" indent="0">
              <a:buNone/>
              <a:defRPr sz="1900" b="1"/>
            </a:lvl7pPr>
            <a:lvl8pPr marL="3809728" indent="0">
              <a:buNone/>
              <a:defRPr sz="1900" b="1"/>
            </a:lvl8pPr>
            <a:lvl9pPr marL="4353975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405E4-4727-1849-80B5-640640A19F89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816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B95D6-39C3-0843-9BEC-271D0220EF0D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59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D46D-561D-954A-9136-7BFF49997C0E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65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6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44247" indent="0">
              <a:buNone/>
              <a:defRPr sz="1400"/>
            </a:lvl2pPr>
            <a:lvl3pPr marL="1088494" indent="0">
              <a:buNone/>
              <a:defRPr sz="1200"/>
            </a:lvl3pPr>
            <a:lvl4pPr marL="1632741" indent="0">
              <a:buNone/>
              <a:defRPr sz="1000"/>
            </a:lvl4pPr>
            <a:lvl5pPr marL="2176987" indent="0">
              <a:buNone/>
              <a:defRPr sz="1000"/>
            </a:lvl5pPr>
            <a:lvl6pPr marL="2721234" indent="0">
              <a:buNone/>
              <a:defRPr sz="1000"/>
            </a:lvl6pPr>
            <a:lvl7pPr marL="3265482" indent="0">
              <a:buNone/>
              <a:defRPr sz="1000"/>
            </a:lvl7pPr>
            <a:lvl8pPr marL="3809728" indent="0">
              <a:buNone/>
              <a:defRPr sz="1000"/>
            </a:lvl8pPr>
            <a:lvl9pPr marL="435397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E4FEC-D6FE-0148-AF28-25794315429C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12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216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4247" indent="0">
              <a:buNone/>
              <a:defRPr sz="3300"/>
            </a:lvl2pPr>
            <a:lvl3pPr marL="1088494" indent="0">
              <a:buNone/>
              <a:defRPr sz="2800"/>
            </a:lvl3pPr>
            <a:lvl4pPr marL="1632741" indent="0">
              <a:buNone/>
              <a:defRPr sz="2400"/>
            </a:lvl4pPr>
            <a:lvl5pPr marL="2176987" indent="0">
              <a:buNone/>
              <a:defRPr sz="2400"/>
            </a:lvl5pPr>
            <a:lvl6pPr marL="2721234" indent="0">
              <a:buNone/>
              <a:defRPr sz="2400"/>
            </a:lvl6pPr>
            <a:lvl7pPr marL="3265482" indent="0">
              <a:buNone/>
              <a:defRPr sz="2400"/>
            </a:lvl7pPr>
            <a:lvl8pPr marL="3809728" indent="0">
              <a:buNone/>
              <a:defRPr sz="2400"/>
            </a:lvl8pPr>
            <a:lvl9pPr marL="4353975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247" indent="0">
              <a:buNone/>
              <a:defRPr sz="1400"/>
            </a:lvl2pPr>
            <a:lvl3pPr marL="1088494" indent="0">
              <a:buNone/>
              <a:defRPr sz="1200"/>
            </a:lvl3pPr>
            <a:lvl4pPr marL="1632741" indent="0">
              <a:buNone/>
              <a:defRPr sz="1000"/>
            </a:lvl4pPr>
            <a:lvl5pPr marL="2176987" indent="0">
              <a:buNone/>
              <a:defRPr sz="1000"/>
            </a:lvl5pPr>
            <a:lvl6pPr marL="2721234" indent="0">
              <a:buNone/>
              <a:defRPr sz="1000"/>
            </a:lvl6pPr>
            <a:lvl7pPr marL="3265482" indent="0">
              <a:buNone/>
              <a:defRPr sz="1000"/>
            </a:lvl7pPr>
            <a:lvl8pPr marL="3809728" indent="0">
              <a:buNone/>
              <a:defRPr sz="1000"/>
            </a:lvl8pPr>
            <a:lvl9pPr marL="435397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3F331-6BD5-8549-91EC-82B6BC1F7F1B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92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0CC1-F521-A447-9E70-992D9BC1D8A4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11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26344-8A3B-7042-B830-FF91AD60DCB8}" type="datetime1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1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70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49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2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8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09" indent="0">
              <a:buNone/>
              <a:defRPr sz="1600" b="1"/>
            </a:lvl6pPr>
            <a:lvl7pPr marL="2742971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2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8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09" indent="0">
              <a:buNone/>
              <a:defRPr sz="1600" b="1"/>
            </a:lvl6pPr>
            <a:lvl7pPr marL="2742971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606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47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96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2" indent="0">
              <a:buNone/>
              <a:defRPr sz="1400"/>
            </a:lvl2pPr>
            <a:lvl3pPr marL="914324" indent="0">
              <a:buNone/>
              <a:defRPr sz="1200"/>
            </a:lvl3pPr>
            <a:lvl4pPr marL="1371485" indent="0">
              <a:buNone/>
              <a:defRPr sz="1000"/>
            </a:lvl4pPr>
            <a:lvl5pPr marL="1828648" indent="0">
              <a:buNone/>
              <a:defRPr sz="1000"/>
            </a:lvl5pPr>
            <a:lvl6pPr marL="2285809" indent="0">
              <a:buNone/>
              <a:defRPr sz="1000"/>
            </a:lvl6pPr>
            <a:lvl7pPr marL="2742971" indent="0">
              <a:buNone/>
              <a:defRPr sz="1000"/>
            </a:lvl7pPr>
            <a:lvl8pPr marL="3200133" indent="0">
              <a:buNone/>
              <a:defRPr sz="1000"/>
            </a:lvl8pPr>
            <a:lvl9pPr marL="365729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407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2" indent="0">
              <a:buNone/>
              <a:defRPr sz="2800"/>
            </a:lvl2pPr>
            <a:lvl3pPr marL="914324" indent="0">
              <a:buNone/>
              <a:defRPr sz="2400"/>
            </a:lvl3pPr>
            <a:lvl4pPr marL="1371485" indent="0">
              <a:buNone/>
              <a:defRPr sz="2000"/>
            </a:lvl4pPr>
            <a:lvl5pPr marL="1828648" indent="0">
              <a:buNone/>
              <a:defRPr sz="2000"/>
            </a:lvl5pPr>
            <a:lvl6pPr marL="2285809" indent="0">
              <a:buNone/>
              <a:defRPr sz="2000"/>
            </a:lvl6pPr>
            <a:lvl7pPr marL="2742971" indent="0">
              <a:buNone/>
              <a:defRPr sz="2000"/>
            </a:lvl7pPr>
            <a:lvl8pPr marL="3200133" indent="0">
              <a:buNone/>
              <a:defRPr sz="2000"/>
            </a:lvl8pPr>
            <a:lvl9pPr marL="3657295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2" indent="0">
              <a:buNone/>
              <a:defRPr sz="1400"/>
            </a:lvl2pPr>
            <a:lvl3pPr marL="914324" indent="0">
              <a:buNone/>
              <a:defRPr sz="1200"/>
            </a:lvl3pPr>
            <a:lvl4pPr marL="1371485" indent="0">
              <a:buNone/>
              <a:defRPr sz="1000"/>
            </a:lvl4pPr>
            <a:lvl5pPr marL="1828648" indent="0">
              <a:buNone/>
              <a:defRPr sz="1000"/>
            </a:lvl5pPr>
            <a:lvl6pPr marL="2285809" indent="0">
              <a:buNone/>
              <a:defRPr sz="1000"/>
            </a:lvl6pPr>
            <a:lvl7pPr marL="2742971" indent="0">
              <a:buNone/>
              <a:defRPr sz="1000"/>
            </a:lvl7pPr>
            <a:lvl8pPr marL="3200133" indent="0">
              <a:buNone/>
              <a:defRPr sz="1000"/>
            </a:lvl8pPr>
            <a:lvl9pPr marL="365729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68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FE9E6-511C-4B84-AD2E-6F02A2F07DEA}" type="datetimeFigureOut">
              <a:rPr lang="en-GB" smtClean="0"/>
              <a:t>8/15/19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EB6DB-E028-4175-8FE7-8B0288C20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28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2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1" indent="-228581" algn="l" defTabSz="91432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3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5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7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8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1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2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5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6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108849" tIns="54425" rIns="108849" bIns="5442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108849" tIns="54425" rIns="108849" bIns="5442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108849" tIns="54425" rIns="108849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pPr defTabSz="1088494"/>
            <a:fld id="{9042E301-0D38-2B42-AE38-9D50D15A9309}" type="datetime1">
              <a:rPr lang="en-US">
                <a:solidFill>
                  <a:srgbClr val="000000">
                    <a:tint val="75000"/>
                  </a:srgbClr>
                </a:solidFill>
              </a:rPr>
              <a:pPr defTabSz="1088494"/>
              <a:t>8/15/19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08849" tIns="54425" rIns="108849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pPr defTabSz="1088494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0" cy="365125"/>
          </a:xfrm>
          <a:prstGeom prst="rect">
            <a:avLst/>
          </a:prstGeom>
        </p:spPr>
        <p:txBody>
          <a:bodyPr vert="horz" lIns="108849" tIns="54425" rIns="108849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pPr defTabSz="1088494"/>
            <a:fld id="{C43F244D-94A8-488D-B586-BABE284CA14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088494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8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1088494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Verdana"/>
          <a:ea typeface="+mj-ea"/>
          <a:cs typeface="+mj-cs"/>
        </a:defRPr>
      </a:lvl1pPr>
    </p:titleStyle>
    <p:bodyStyle>
      <a:lvl1pPr marL="408185" indent="-408185" algn="l" defTabSz="1088494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Verdana"/>
          <a:ea typeface="+mn-ea"/>
          <a:cs typeface="+mn-cs"/>
        </a:defRPr>
      </a:lvl1pPr>
      <a:lvl2pPr marL="884401" indent="-340155" algn="l" defTabSz="1088494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Verdana"/>
          <a:ea typeface="+mn-ea"/>
          <a:cs typeface="+mn-cs"/>
        </a:defRPr>
      </a:lvl2pPr>
      <a:lvl3pPr marL="1360617" indent="-272124" algn="l" defTabSz="10884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/>
          <a:ea typeface="+mn-ea"/>
          <a:cs typeface="+mn-cs"/>
        </a:defRPr>
      </a:lvl3pPr>
      <a:lvl4pPr marL="1904864" indent="-272124" algn="l" defTabSz="1088494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Verdana"/>
          <a:ea typeface="+mn-ea"/>
          <a:cs typeface="+mn-cs"/>
        </a:defRPr>
      </a:lvl4pPr>
      <a:lvl5pPr marL="2449111" indent="-272124" algn="l" defTabSz="1088494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Verdana"/>
          <a:ea typeface="+mn-ea"/>
          <a:cs typeface="+mn-cs"/>
        </a:defRPr>
      </a:lvl5pPr>
      <a:lvl6pPr marL="2993358" indent="-272124" algn="l" defTabSz="10884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05" indent="-272124" algn="l" defTabSz="10884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52" indent="-272124" algn="l" defTabSz="10884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099" indent="-272124" algn="l" defTabSz="10884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47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94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41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987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34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482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28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975" algn="l" defTabSz="108849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jpg"/><Relationship Id="rId10" Type="http://schemas.openxmlformats.org/officeDocument/2006/relationships/image" Target="../media/image8.jpeg"/><Relationship Id="rId11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gif"/><Relationship Id="rId6" Type="http://schemas.openxmlformats.org/officeDocument/2006/relationships/image" Target="../media/image41.jpeg"/><Relationship Id="rId7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5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65.jpg"/><Relationship Id="rId6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N:\! Shared Marketing\Photoshoot 2014\Zulfat &amp; Fareed with Now and Innergiz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 b="34100"/>
          <a:stretch/>
        </p:blipFill>
        <p:spPr bwMode="auto">
          <a:xfrm>
            <a:off x="8588270" y="3905861"/>
            <a:ext cx="3360745" cy="296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N:\! Shared Marketing\Photoshoot 2014\Mandy &amp; Nick Bullmann - Innergiz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t="5409" r="10799" b="50019"/>
          <a:stretch/>
        </p:blipFill>
        <p:spPr bwMode="auto">
          <a:xfrm>
            <a:off x="1337768" y="3682002"/>
            <a:ext cx="3566034" cy="318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9401"/>
            <a:ext cx="12192000" cy="960401"/>
          </a:xfrm>
        </p:spPr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Welcome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7537"/>
            <a:ext cx="1402857" cy="1402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3360">
            <a:off x="9619294" y="898519"/>
            <a:ext cx="1961810" cy="2377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919" y="1179736"/>
            <a:ext cx="1958812" cy="2374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17" y="1411892"/>
            <a:ext cx="1958812" cy="2374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769">
            <a:off x="386426" y="1821014"/>
            <a:ext cx="2060345" cy="2497389"/>
          </a:xfrm>
          <a:prstGeom prst="rect">
            <a:avLst/>
          </a:prstGeom>
        </p:spPr>
      </p:pic>
      <p:pic>
        <p:nvPicPr>
          <p:cNvPr id="7170" name="Picture 2" descr="N:\! Shared Marketing\Photoshoot 2014\Sylvia &amp; Sophia Beckmann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12"/>
          <a:stretch/>
        </p:blipFill>
        <p:spPr bwMode="auto">
          <a:xfrm>
            <a:off x="4817938" y="3874854"/>
            <a:ext cx="3738800" cy="29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37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52" y="1173567"/>
            <a:ext cx="2038896" cy="246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9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N:\! Shared Marketing\Photoshoot 2014\Jason - On The Phone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8" b="2088"/>
          <a:stretch/>
        </p:blipFill>
        <p:spPr bwMode="auto">
          <a:xfrm>
            <a:off x="5972620" y="506906"/>
            <a:ext cx="6219380" cy="635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197" y="322095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Contact Plan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837267"/>
            <a:ext cx="6170388" cy="4745421"/>
          </a:xfrm>
        </p:spPr>
        <p:txBody>
          <a:bodyPr>
            <a:noAutofit/>
          </a:bodyPr>
          <a:lstStyle/>
          <a:p>
            <a:pPr marL="0" indent="0">
              <a:spcAft>
                <a:spcPts val="1100"/>
              </a:spcAft>
              <a:buNone/>
            </a:pPr>
            <a:r>
              <a:rPr lang="en-GB" sz="2400" i="1" dirty="0" smtClean="0">
                <a:latin typeface="Verdana"/>
                <a:cs typeface="Verdana"/>
              </a:rPr>
              <a:t>Identify </a:t>
            </a:r>
            <a:r>
              <a:rPr lang="en-GB" sz="2400" i="1" dirty="0">
                <a:latin typeface="Verdana"/>
                <a:cs typeface="Verdana"/>
              </a:rPr>
              <a:t>“who” you will talk to</a:t>
            </a:r>
          </a:p>
          <a:p>
            <a:pPr>
              <a:spcAft>
                <a:spcPts val="1100"/>
              </a:spcAft>
            </a:pPr>
            <a:endParaRPr lang="en-US" sz="1600" baseline="30000" dirty="0" smtClean="0">
              <a:latin typeface="Verdana"/>
              <a:cs typeface="Verdana"/>
            </a:endParaRPr>
          </a:p>
          <a:p>
            <a:pPr marL="0" indent="0">
              <a:spcAft>
                <a:spcPts val="1100"/>
              </a:spcAft>
              <a:buNone/>
            </a:pPr>
            <a:r>
              <a:rPr lang="en-US" sz="2400" b="1" dirty="0" smtClean="0">
                <a:latin typeface="Verdana"/>
                <a:cs typeface="Verdana"/>
              </a:rPr>
              <a:t>Your </a:t>
            </a:r>
            <a:r>
              <a:rPr lang="en-US" sz="2400" b="1" dirty="0">
                <a:latin typeface="Verdana"/>
                <a:cs typeface="Verdana"/>
              </a:rPr>
              <a:t>hot market list: </a:t>
            </a:r>
            <a:br>
              <a:rPr lang="en-US" sz="2400" b="1" dirty="0">
                <a:latin typeface="Verdana"/>
                <a:cs typeface="Verdana"/>
              </a:rPr>
            </a:br>
            <a:r>
              <a:rPr lang="en-US" sz="2400" dirty="0">
                <a:latin typeface="Verdana"/>
                <a:cs typeface="Verdana"/>
              </a:rPr>
              <a:t>people you know </a:t>
            </a:r>
          </a:p>
          <a:p>
            <a:pPr marL="0" indent="0">
              <a:spcAft>
                <a:spcPts val="1100"/>
              </a:spcAft>
              <a:buNone/>
            </a:pPr>
            <a:r>
              <a:rPr lang="en-US" sz="2400" b="1" dirty="0">
                <a:latin typeface="Verdana"/>
                <a:cs typeface="Verdana"/>
              </a:rPr>
              <a:t>Your warm market list: </a:t>
            </a:r>
            <a:br>
              <a:rPr lang="en-US" sz="2400" b="1" dirty="0">
                <a:latin typeface="Verdana"/>
                <a:cs typeface="Verdana"/>
              </a:rPr>
            </a:br>
            <a:r>
              <a:rPr lang="en-US" sz="2400" dirty="0">
                <a:latin typeface="Verdana"/>
                <a:cs typeface="Verdana"/>
              </a:rPr>
              <a:t>referrals </a:t>
            </a:r>
          </a:p>
          <a:p>
            <a:pPr marL="0" indent="0">
              <a:spcAft>
                <a:spcPts val="1100"/>
              </a:spcAft>
              <a:buNone/>
            </a:pPr>
            <a:r>
              <a:rPr lang="en-US" sz="2400" b="1" dirty="0" smtClean="0">
                <a:latin typeface="Verdana"/>
                <a:cs typeface="Verdana"/>
              </a:rPr>
              <a:t>Your </a:t>
            </a:r>
            <a:r>
              <a:rPr lang="en-US" sz="2400" b="1" dirty="0">
                <a:latin typeface="Verdana"/>
                <a:cs typeface="Verdana"/>
              </a:rPr>
              <a:t>cold market list: </a:t>
            </a:r>
            <a:br>
              <a:rPr lang="en-US" sz="2400" b="1" dirty="0">
                <a:latin typeface="Verdana"/>
                <a:cs typeface="Verdana"/>
              </a:rPr>
            </a:br>
            <a:r>
              <a:rPr lang="en-US" sz="2400" dirty="0">
                <a:latin typeface="Verdana"/>
                <a:cs typeface="Verdana"/>
              </a:rPr>
              <a:t>everyone else</a:t>
            </a:r>
          </a:p>
          <a:p>
            <a:pPr marL="0" indent="0">
              <a:spcAft>
                <a:spcPts val="1100"/>
              </a:spcAft>
              <a:buNone/>
            </a:pPr>
            <a:r>
              <a:rPr lang="en-US" sz="2400" i="1" dirty="0">
                <a:latin typeface="Verdana"/>
                <a:cs typeface="Verdana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971658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198" y="322095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 up Appointments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197" y="1660358"/>
            <a:ext cx="6527203" cy="4264411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Share your excitement </a:t>
            </a:r>
            <a:r>
              <a:rPr lang="en-GB" sz="3800" dirty="0" smtClean="0">
                <a:latin typeface="Verdana"/>
                <a:ea typeface="Verdana" panose="020B0604030504040204" pitchFamily="34" charset="0"/>
                <a:cs typeface="Verdana"/>
              </a:rPr>
              <a:t>first, it is contagious!</a:t>
            </a:r>
          </a:p>
          <a:p>
            <a:pPr>
              <a:lnSpc>
                <a:spcPct val="120000"/>
              </a:lnSpc>
            </a:pPr>
            <a:endParaRPr lang="en-GB" sz="38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3800" dirty="0" smtClean="0">
                <a:latin typeface="Verdana"/>
                <a:ea typeface="Verdana" panose="020B0604030504040204" pitchFamily="34" charset="0"/>
                <a:cs typeface="Verdana"/>
              </a:rPr>
              <a:t>GOAL: Set 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an appointment with </a:t>
            </a:r>
            <a:r>
              <a:rPr lang="en-GB" sz="3800" dirty="0" smtClean="0">
                <a:latin typeface="Verdana"/>
                <a:ea typeface="Verdana" panose="020B0604030504040204" pitchFamily="34" charset="0"/>
                <a:cs typeface="Verdana"/>
              </a:rPr>
              <a:t>your </a:t>
            </a:r>
            <a:r>
              <a:rPr lang="en-GB" sz="3800" dirty="0" err="1" smtClean="0">
                <a:latin typeface="Verdana"/>
                <a:ea typeface="Verdana" panose="020B0604030504040204" pitchFamily="34" charset="0"/>
                <a:cs typeface="Verdana"/>
              </a:rPr>
              <a:t>upline</a:t>
            </a:r>
            <a:endParaRPr lang="en-GB" sz="38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20000"/>
              </a:lnSpc>
            </a:pPr>
            <a:r>
              <a:rPr lang="en-GB" sz="3800" dirty="0" smtClean="0">
                <a:latin typeface="Verdana"/>
                <a:ea typeface="Verdana" panose="020B0604030504040204" pitchFamily="34" charset="0"/>
                <a:cs typeface="Verdana"/>
              </a:rPr>
              <a:t>Get examples 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of </a:t>
            </a:r>
            <a:r>
              <a:rPr lang="en-GB" sz="3800" dirty="0" smtClean="0">
                <a:latin typeface="Verdana"/>
                <a:ea typeface="Verdana" panose="020B0604030504040204" pitchFamily="34" charset="0"/>
                <a:cs typeface="Verdana"/>
              </a:rPr>
              <a:t>opening 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sentences</a:t>
            </a:r>
          </a:p>
          <a:p>
            <a:pPr>
              <a:lnSpc>
                <a:spcPct val="120000"/>
              </a:lnSpc>
            </a:pPr>
            <a:r>
              <a:rPr lang="en-GB" sz="3800" dirty="0" smtClean="0">
                <a:latin typeface="Verdana"/>
                <a:ea typeface="Verdana" panose="020B0604030504040204" pitchFamily="34" charset="0"/>
                <a:cs typeface="Verdana"/>
              </a:rPr>
              <a:t>Use the elements of the system to 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communicate </a:t>
            </a:r>
            <a:r>
              <a:rPr lang="en-GB" sz="3800" dirty="0" smtClean="0">
                <a:latin typeface="Verdana"/>
                <a:ea typeface="Verdana" panose="020B0604030504040204" pitchFamily="34" charset="0"/>
                <a:cs typeface="Verdana"/>
              </a:rPr>
              <a:t>and expose people </a:t>
            </a:r>
            <a:endParaRPr lang="en-GB" sz="38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38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3800" b="1" dirty="0" smtClean="0">
                <a:latin typeface="Verdana"/>
                <a:ea typeface="Verdana" panose="020B0604030504040204" pitchFamily="34" charset="0"/>
                <a:cs typeface="Verdana"/>
              </a:rPr>
              <a:t>Have </a:t>
            </a:r>
            <a:r>
              <a:rPr lang="en-GB" sz="3800" b="1" dirty="0">
                <a:latin typeface="Verdana"/>
                <a:ea typeface="Verdana" panose="020B0604030504040204" pitchFamily="34" charset="0"/>
                <a:cs typeface="Verdana"/>
              </a:rPr>
              <a:t>a sense of </a:t>
            </a:r>
            <a:r>
              <a:rPr lang="en-GB" sz="3800" b="1" dirty="0" smtClean="0">
                <a:latin typeface="Verdana"/>
                <a:ea typeface="Verdana" panose="020B0604030504040204" pitchFamily="34" charset="0"/>
                <a:cs typeface="Verdana"/>
              </a:rPr>
              <a:t>urgency</a:t>
            </a:r>
            <a:endParaRPr lang="en-GB" sz="3800" b="1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20000"/>
              </a:lnSpc>
            </a:pP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People respond to your enthusiasm </a:t>
            </a:r>
            <a:r>
              <a:rPr lang="en-GB" sz="3800" dirty="0" smtClean="0">
                <a:latin typeface="Verdana"/>
                <a:ea typeface="Verdana" panose="020B0604030504040204" pitchFamily="34" charset="0"/>
                <a:cs typeface="Verdana"/>
              </a:rPr>
              <a:t/>
            </a:r>
            <a:br>
              <a:rPr lang="en-GB" sz="3800" dirty="0" smtClean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3800" dirty="0" smtClean="0">
                <a:latin typeface="Verdana"/>
                <a:ea typeface="Verdana" panose="020B0604030504040204" pitchFamily="34" charset="0"/>
                <a:cs typeface="Verdana"/>
              </a:rPr>
              <a:t>and </a:t>
            </a:r>
            <a:r>
              <a:rPr lang="en-GB" sz="3800" dirty="0">
                <a:latin typeface="Verdana"/>
                <a:ea typeface="Verdana" panose="020B0604030504040204" pitchFamily="34" charset="0"/>
                <a:cs typeface="Verdana"/>
              </a:rPr>
              <a:t>conviction!</a:t>
            </a:r>
          </a:p>
          <a:p>
            <a:pPr>
              <a:lnSpc>
                <a:spcPct val="120000"/>
              </a:lnSpc>
            </a:pPr>
            <a:endParaRPr lang="en-GB" dirty="0">
              <a:latin typeface="Verdana"/>
              <a:cs typeface="Verdana"/>
            </a:endParaRPr>
          </a:p>
        </p:txBody>
      </p:sp>
      <p:pic>
        <p:nvPicPr>
          <p:cNvPr id="1026" name="Picture 2" descr="http://wmcnewjersey.com/wp-content/uploads/appoint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251" y="1435921"/>
            <a:ext cx="5486400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73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! Shared Marketing\Photoshoot 2014\Helena &amp; Sophia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68"/>
          <a:stretch/>
        </p:blipFill>
        <p:spPr bwMode="auto">
          <a:xfrm>
            <a:off x="6760876" y="1196895"/>
            <a:ext cx="5431124" cy="566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Hold an Appointment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40517" cy="4351338"/>
          </a:xfrm>
        </p:spPr>
        <p:txBody>
          <a:bodyPr>
            <a:normAutofit/>
          </a:bodyPr>
          <a:lstStyle/>
          <a:p>
            <a:pPr>
              <a:spcAft>
                <a:spcPts val="1100"/>
              </a:spcAft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Use your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Upline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spcAft>
                <a:spcPts val="1100"/>
              </a:spcAft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Connect to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other’s stories</a:t>
            </a:r>
          </a:p>
          <a:p>
            <a:pPr>
              <a:spcAft>
                <a:spcPts val="1100"/>
              </a:spcAft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Use the Reliv tools: 3-way calls, replay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lines, meetings,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skype, etc.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spcAft>
                <a:spcPts val="1100"/>
              </a:spcAft>
            </a:pPr>
            <a:r>
              <a:rPr lang="en-GB" sz="2400" b="1" dirty="0">
                <a:latin typeface="Verdana"/>
                <a:ea typeface="Verdana" panose="020B0604030504040204" pitchFamily="34" charset="0"/>
                <a:cs typeface="Verdana"/>
              </a:rPr>
              <a:t>Always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GB" sz="2400" b="1" dirty="0">
                <a:latin typeface="Verdana"/>
                <a:ea typeface="Verdana" panose="020B0604030504040204" pitchFamily="34" charset="0"/>
                <a:cs typeface="Verdana"/>
              </a:rPr>
              <a:t>ask for a decision</a:t>
            </a:r>
            <a:endParaRPr lang="fr-FR" sz="2400" b="1" dirty="0">
              <a:latin typeface="Verdana"/>
              <a:ea typeface="Verdana" panose="020B0604030504040204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4510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! Shared Marketing\Photoshoot 2014\Caroline with Fibrestore &amp; Now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0" r="12825" b="4722"/>
          <a:stretch/>
        </p:blipFill>
        <p:spPr bwMode="auto">
          <a:xfrm>
            <a:off x="6702613" y="358373"/>
            <a:ext cx="5200353" cy="649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Ask For 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Decision: </a:t>
            </a:r>
            <a:b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Products</a:t>
            </a:r>
            <a:endParaRPr lang="fr-FR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6667"/>
            <a:ext cx="7302500" cy="4060295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latin typeface="Verdana"/>
                <a:ea typeface="Verdana" panose="020B0604030504040204" pitchFamily="34" charset="0"/>
                <a:cs typeface="Verdana"/>
              </a:rPr>
              <a:t>Where do you want to get </a:t>
            </a:r>
            <a:r>
              <a:rPr lang="en-US" b="1" dirty="0">
                <a:latin typeface="Verdana"/>
                <a:ea typeface="Verdana" panose="020B0604030504040204" pitchFamily="34" charset="0"/>
                <a:cs typeface="Verdana"/>
              </a:rPr>
              <a:t>started?</a:t>
            </a:r>
          </a:p>
          <a:p>
            <a:pPr marL="914400" lvl="0" indent="-457200">
              <a:lnSpc>
                <a:spcPct val="120000"/>
              </a:lnSpc>
              <a:spcBef>
                <a:spcPts val="1200"/>
              </a:spcBef>
              <a:spcAft>
                <a:spcPts val="500"/>
              </a:spcAft>
              <a:buFont typeface="Arial"/>
              <a:buChar char="•"/>
            </a:pPr>
            <a:r>
              <a:rPr lang="en-US" sz="2400" dirty="0" smtClean="0">
                <a:latin typeface="Verdana"/>
                <a:ea typeface="Verdana" panose="020B0604030504040204" pitchFamily="34" charset="0"/>
                <a:cs typeface="Verdana"/>
              </a:rPr>
              <a:t>Ask 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questions </a:t>
            </a:r>
            <a:r>
              <a:rPr lang="en-US" sz="2400" dirty="0" smtClean="0">
                <a:latin typeface="Verdana"/>
                <a:ea typeface="Verdana" panose="020B0604030504040204" pitchFamily="34" charset="0"/>
                <a:cs typeface="Verdana"/>
              </a:rPr>
              <a:t>and 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listen</a:t>
            </a:r>
          </a:p>
          <a:p>
            <a:pPr marL="914400" lvl="0" indent="-457200">
              <a:lnSpc>
                <a:spcPct val="120000"/>
              </a:lnSpc>
              <a:spcBef>
                <a:spcPts val="1200"/>
              </a:spcBef>
              <a:spcAft>
                <a:spcPts val="500"/>
              </a:spcAft>
              <a:buFont typeface="Arial"/>
              <a:buChar char="•"/>
            </a:pP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Recommend: Fast </a:t>
            </a:r>
            <a:r>
              <a:rPr lang="en-US" sz="2400" dirty="0" smtClean="0">
                <a:latin typeface="Verdana"/>
                <a:ea typeface="Verdana" panose="020B0604030504040204" pitchFamily="34" charset="0"/>
                <a:cs typeface="Verdana"/>
              </a:rPr>
              <a:t>Start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? </a:t>
            </a:r>
            <a:b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US" sz="2400" dirty="0" err="1" smtClean="0">
                <a:latin typeface="Verdana"/>
                <a:ea typeface="Verdana" panose="020B0604030504040204" pitchFamily="34" charset="0"/>
                <a:cs typeface="Verdana"/>
              </a:rPr>
              <a:t>Personalised</a:t>
            </a:r>
            <a:r>
              <a:rPr lang="en-US" sz="2400" dirty="0" smtClean="0"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needs?</a:t>
            </a:r>
          </a:p>
          <a:p>
            <a:pPr marL="914400" lvl="0" indent="-457200">
              <a:lnSpc>
                <a:spcPct val="120000"/>
              </a:lnSpc>
              <a:spcBef>
                <a:spcPts val="1200"/>
              </a:spcBef>
              <a:spcAft>
                <a:spcPts val="500"/>
              </a:spcAft>
              <a:buFont typeface="Arial"/>
              <a:buChar char="•"/>
            </a:pP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Keep it </a:t>
            </a:r>
            <a:r>
              <a:rPr lang="en-US" sz="2400" dirty="0" smtClean="0">
                <a:latin typeface="Verdana"/>
                <a:ea typeface="Verdana" panose="020B0604030504040204" pitchFamily="34" charset="0"/>
                <a:cs typeface="Verdana"/>
              </a:rPr>
              <a:t>simple</a:t>
            </a:r>
          </a:p>
          <a:p>
            <a:pPr marL="914400" lvl="0" indent="-457200">
              <a:lnSpc>
                <a:spcPct val="120000"/>
              </a:lnSpc>
              <a:spcBef>
                <a:spcPts val="1200"/>
              </a:spcBef>
              <a:spcAft>
                <a:spcPts val="500"/>
              </a:spcAft>
              <a:buFont typeface="Arial"/>
              <a:buChar char="•"/>
            </a:pPr>
            <a:r>
              <a:rPr lang="en-US" sz="2400" dirty="0" smtClean="0">
                <a:latin typeface="Verdana"/>
                <a:ea typeface="Verdana" panose="020B0604030504040204" pitchFamily="34" charset="0"/>
                <a:cs typeface="Verdana"/>
              </a:rPr>
              <a:t>Show them ways 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to save on the products.</a:t>
            </a:r>
          </a:p>
          <a:p>
            <a:pPr marL="914400" lvl="0" indent="-457200">
              <a:lnSpc>
                <a:spcPct val="120000"/>
              </a:lnSpc>
              <a:buFont typeface="Arial"/>
              <a:buChar char="•"/>
            </a:pPr>
            <a:endParaRPr lang="en-US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lvl="0" indent="0">
              <a:lnSpc>
                <a:spcPct val="120000"/>
              </a:lnSpc>
              <a:buNone/>
            </a:pPr>
            <a:r>
              <a:rPr lang="en-US" sz="2400" b="1" dirty="0">
                <a:latin typeface="Verdana"/>
                <a:ea typeface="Verdana" panose="020B0604030504040204" pitchFamily="34" charset="0"/>
                <a:cs typeface="Verdana"/>
              </a:rPr>
              <a:t>Who do you know who can benefit from </a:t>
            </a:r>
            <a:br>
              <a:rPr lang="en-US" sz="2400" b="1" dirty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US" sz="2400" b="1" dirty="0" err="1">
                <a:latin typeface="Verdana"/>
                <a:ea typeface="Verdana" panose="020B0604030504040204" pitchFamily="34" charset="0"/>
                <a:cs typeface="Verdana"/>
              </a:rPr>
              <a:t>Reliv</a:t>
            </a:r>
            <a:r>
              <a:rPr lang="en-US" sz="2400" b="1" dirty="0">
                <a:latin typeface="Verdana"/>
                <a:ea typeface="Verdana" panose="020B0604030504040204" pitchFamily="34" charset="0"/>
                <a:cs typeface="Verdana"/>
              </a:rPr>
              <a:t> products?</a:t>
            </a:r>
          </a:p>
          <a:p>
            <a:pPr>
              <a:lnSpc>
                <a:spcPct val="120000"/>
              </a:lnSpc>
            </a:pPr>
            <a:endParaRPr lang="fr-FR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79280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! Shared Marketing\Photoshoot 2014\Pedro 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80689" y="703537"/>
            <a:ext cx="6262113" cy="615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7" y="111126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Ask For 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Decision: Business</a:t>
            </a:r>
            <a:endParaRPr lang="fr-FR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683" y="1553668"/>
            <a:ext cx="7094482" cy="3081394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4700" b="1" dirty="0" smtClean="0">
                <a:latin typeface="Verdana"/>
                <a:ea typeface="Verdana" panose="020B0604030504040204" pitchFamily="34" charset="0"/>
                <a:cs typeface="Verdana"/>
              </a:rPr>
              <a:t>Where do you want to </a:t>
            </a:r>
            <a:r>
              <a:rPr lang="en-US" sz="4700" b="1" dirty="0">
                <a:latin typeface="Verdana"/>
                <a:ea typeface="Verdana" panose="020B0604030504040204" pitchFamily="34" charset="0"/>
                <a:cs typeface="Verdana"/>
              </a:rPr>
              <a:t>get </a:t>
            </a:r>
            <a:r>
              <a:rPr lang="en-US" sz="4700" b="1" dirty="0" smtClean="0">
                <a:latin typeface="Verdana"/>
                <a:ea typeface="Verdana" panose="020B0604030504040204" pitchFamily="34" charset="0"/>
                <a:cs typeface="Verdana"/>
              </a:rPr>
              <a:t>started?</a:t>
            </a:r>
          </a:p>
          <a:p>
            <a:pPr marL="914400" indent="-4572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sz="4000" dirty="0" smtClean="0">
                <a:latin typeface="Verdana"/>
                <a:ea typeface="Verdana" panose="020B0604030504040204" pitchFamily="34" charset="0"/>
                <a:cs typeface="Verdana"/>
              </a:rPr>
              <a:t>Review </a:t>
            </a:r>
            <a:r>
              <a:rPr lang="en-US" sz="4000" dirty="0">
                <a:latin typeface="Verdana"/>
                <a:ea typeface="Verdana" panose="020B0604030504040204" pitchFamily="34" charset="0"/>
                <a:cs typeface="Verdana"/>
              </a:rPr>
              <a:t>profit </a:t>
            </a:r>
            <a:r>
              <a:rPr lang="en-US" sz="4000" dirty="0" smtClean="0">
                <a:latin typeface="Verdana"/>
                <a:ea typeface="Verdana" panose="020B0604030504040204" pitchFamily="34" charset="0"/>
                <a:cs typeface="Verdana"/>
              </a:rPr>
              <a:t>options</a:t>
            </a:r>
          </a:p>
          <a:p>
            <a:pPr marL="914400" indent="-4572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sz="4000" dirty="0" smtClean="0">
                <a:latin typeface="Verdana"/>
                <a:ea typeface="Verdana" panose="020B0604030504040204" pitchFamily="34" charset="0"/>
                <a:cs typeface="Verdana"/>
              </a:rPr>
              <a:t>Revisit compensation plan</a:t>
            </a:r>
          </a:p>
          <a:p>
            <a:pPr marL="914400" indent="-457200">
              <a:lnSpc>
                <a:spcPct val="110000"/>
              </a:lnSpc>
              <a:spcBef>
                <a:spcPts val="1200"/>
              </a:spcBef>
              <a:buFont typeface="Arial"/>
              <a:buChar char="•"/>
            </a:pPr>
            <a:r>
              <a:rPr lang="en-US" sz="4000" dirty="0" smtClean="0">
                <a:latin typeface="Verdana"/>
                <a:ea typeface="Verdana" panose="020B0604030504040204" pitchFamily="34" charset="0"/>
                <a:cs typeface="Verdana"/>
              </a:rPr>
              <a:t>Ask </a:t>
            </a:r>
            <a:r>
              <a:rPr lang="en-US" sz="4000" dirty="0">
                <a:latin typeface="Verdana"/>
                <a:ea typeface="Verdana" panose="020B0604030504040204" pitchFamily="34" charset="0"/>
                <a:cs typeface="Verdana"/>
              </a:rPr>
              <a:t>questions </a:t>
            </a:r>
            <a:r>
              <a:rPr lang="en-US" sz="4000" dirty="0" smtClean="0">
                <a:latin typeface="Verdana"/>
                <a:ea typeface="Verdana" panose="020B0604030504040204" pitchFamily="34" charset="0"/>
                <a:cs typeface="Verdana"/>
              </a:rPr>
              <a:t>and </a:t>
            </a:r>
            <a:r>
              <a:rPr lang="en-US" sz="4000" dirty="0">
                <a:latin typeface="Verdana"/>
                <a:ea typeface="Verdana" panose="020B0604030504040204" pitchFamily="34" charset="0"/>
                <a:cs typeface="Verdana"/>
              </a:rPr>
              <a:t>listen</a:t>
            </a:r>
          </a:p>
          <a:p>
            <a:pPr marL="914400" indent="-457200">
              <a:lnSpc>
                <a:spcPct val="110000"/>
              </a:lnSpc>
              <a:spcBef>
                <a:spcPts val="1200"/>
              </a:spcBef>
              <a:spcAft>
                <a:spcPts val="2500"/>
              </a:spcAft>
              <a:buFont typeface="Arial"/>
              <a:buChar char="•"/>
            </a:pPr>
            <a:r>
              <a:rPr lang="en-US" sz="4000" dirty="0">
                <a:latin typeface="Verdana"/>
                <a:ea typeface="Verdana" panose="020B0604030504040204" pitchFamily="34" charset="0"/>
                <a:cs typeface="Verdana"/>
              </a:rPr>
              <a:t>Help </a:t>
            </a:r>
            <a:r>
              <a:rPr lang="en-US" sz="4000" dirty="0" smtClean="0">
                <a:latin typeface="Verdana"/>
                <a:ea typeface="Verdana" panose="020B0604030504040204" pitchFamily="34" charset="0"/>
                <a:cs typeface="Verdana"/>
              </a:rPr>
              <a:t>your prospect to </a:t>
            </a:r>
            <a:r>
              <a:rPr lang="en-US" sz="4000" dirty="0">
                <a:latin typeface="Verdana"/>
                <a:ea typeface="Verdana" panose="020B0604030504040204" pitchFamily="34" charset="0"/>
                <a:cs typeface="Verdana"/>
              </a:rPr>
              <a:t>see their potential </a:t>
            </a:r>
            <a:r>
              <a:rPr lang="en-US" sz="4000" dirty="0" smtClean="0">
                <a:latin typeface="Verdana"/>
                <a:ea typeface="Verdana" panose="020B0604030504040204" pitchFamily="34" charset="0"/>
                <a:cs typeface="Verdana"/>
              </a:rPr>
              <a:t>and </a:t>
            </a:r>
            <a:r>
              <a:rPr lang="en-US" sz="4000" dirty="0">
                <a:latin typeface="Verdana"/>
                <a:ea typeface="Verdana" panose="020B0604030504040204" pitchFamily="34" charset="0"/>
                <a:cs typeface="Verdana"/>
              </a:rPr>
              <a:t>select </a:t>
            </a:r>
            <a:r>
              <a:rPr lang="en-US" sz="4000" dirty="0" smtClean="0">
                <a:latin typeface="Verdana"/>
                <a:ea typeface="Verdana" panose="020B0604030504040204" pitchFamily="34" charset="0"/>
                <a:cs typeface="Verdana"/>
              </a:rPr>
              <a:t>the best option</a:t>
            </a:r>
            <a:endParaRPr lang="en-US" sz="4000" dirty="0">
              <a:latin typeface="Verdana"/>
              <a:ea typeface="Verdana" panose="020B0604030504040204" pitchFamily="34" charset="0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8939" y="4490556"/>
            <a:ext cx="5930461" cy="1767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500"/>
              </a:spcAft>
            </a:pPr>
            <a:r>
              <a:rPr lang="en-US" sz="2200" dirty="0">
                <a:latin typeface="Verdana"/>
                <a:ea typeface="Verdana" panose="020B0604030504040204" pitchFamily="34" charset="0"/>
                <a:cs typeface="Verdana"/>
              </a:rPr>
              <a:t>Get them started on the </a:t>
            </a:r>
            <a:r>
              <a:rPr lang="en-US" sz="2200" dirty="0" smtClean="0">
                <a:latin typeface="Verdana"/>
                <a:ea typeface="Verdana" panose="020B0604030504040204" pitchFamily="34" charset="0"/>
                <a:cs typeface="Verdana"/>
              </a:rPr>
              <a:t>products. </a:t>
            </a:r>
            <a:br>
              <a:rPr lang="en-US" sz="2200" dirty="0" smtClean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US" sz="2200" dirty="0">
                <a:latin typeface="Verdana"/>
                <a:ea typeface="Verdana" panose="020B0604030504040204" pitchFamily="34" charset="0"/>
                <a:cs typeface="Verdana"/>
              </a:rPr>
              <a:t>Fast </a:t>
            </a:r>
            <a:r>
              <a:rPr lang="en-US" sz="2200" dirty="0" smtClean="0">
                <a:latin typeface="Verdana"/>
                <a:ea typeface="Verdana" panose="020B0604030504040204" pitchFamily="34" charset="0"/>
                <a:cs typeface="Verdana"/>
              </a:rPr>
              <a:t>Start</a:t>
            </a:r>
            <a:r>
              <a:rPr lang="en-US" sz="2200" dirty="0">
                <a:latin typeface="Verdana"/>
                <a:ea typeface="Verdana" panose="020B0604030504040204" pitchFamily="34" charset="0"/>
                <a:cs typeface="Verdana"/>
              </a:rPr>
              <a:t>? </a:t>
            </a:r>
            <a:r>
              <a:rPr lang="en-US" sz="2200" dirty="0" smtClean="0">
                <a:latin typeface="Verdana"/>
                <a:ea typeface="Verdana" panose="020B0604030504040204" pitchFamily="34" charset="0"/>
                <a:cs typeface="Verdana"/>
              </a:rPr>
              <a:t>Master Affiliate?</a:t>
            </a:r>
            <a:endParaRPr lang="en-US" sz="22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lvl="0">
              <a:spcAft>
                <a:spcPts val="1600"/>
              </a:spcAft>
            </a:pPr>
            <a:r>
              <a:rPr lang="en-US" sz="2200" b="1" dirty="0">
                <a:latin typeface="Verdana"/>
                <a:ea typeface="Verdana" panose="020B0604030504040204" pitchFamily="34" charset="0"/>
                <a:cs typeface="Verdana"/>
              </a:rPr>
              <a:t>Who do you know who might want to start a Reliv business</a:t>
            </a:r>
            <a:r>
              <a:rPr lang="en-US" sz="2200" dirty="0">
                <a:latin typeface="Verdana"/>
                <a:ea typeface="Verdana" panose="020B0604030504040204" pitchFamily="34" charset="0"/>
                <a:cs typeface="Verdan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069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:\! Shared Marketing\Photoshoot 2014\Karen - On The Phon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4140" y="1340067"/>
            <a:ext cx="5617859" cy="551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985" y="289823"/>
            <a:ext cx="11255622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Follow-Up With Your Customers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987" y="1615386"/>
            <a:ext cx="6197301" cy="44304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Use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the Reliv System to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help you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Your sponsor will show you how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400" b="1" u="sng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2400" b="1" dirty="0" smtClean="0">
                <a:latin typeface="Verdana"/>
                <a:ea typeface="Verdana" panose="020B0604030504040204" pitchFamily="34" charset="0"/>
                <a:cs typeface="Verdana"/>
              </a:rPr>
              <a:t>Benefits </a:t>
            </a:r>
            <a:r>
              <a:rPr lang="en-GB" sz="2400" b="1" dirty="0">
                <a:latin typeface="Verdana"/>
                <a:ea typeface="Verdana" panose="020B0604030504040204" pitchFamily="34" charset="0"/>
                <a:cs typeface="Verdana"/>
              </a:rPr>
              <a:t>of </a:t>
            </a:r>
            <a:r>
              <a:rPr lang="en-GB" sz="2400" b="1" dirty="0" smtClean="0">
                <a:latin typeface="Verdana"/>
                <a:ea typeface="Verdana" panose="020B0604030504040204" pitchFamily="34" charset="0"/>
                <a:cs typeface="Verdana"/>
              </a:rPr>
              <a:t>a good </a:t>
            </a:r>
            <a:r>
              <a:rPr lang="en-GB" sz="2400" b="1" dirty="0">
                <a:latin typeface="Verdana"/>
                <a:ea typeface="Verdana" panose="020B0604030504040204" pitchFamily="34" charset="0"/>
                <a:cs typeface="Verdana"/>
              </a:rPr>
              <a:t>follow-up: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Consistency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= Great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results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Customers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become Distributors/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MAs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Leads to referrals and duplication</a:t>
            </a:r>
            <a:endParaRPr lang="en-GB" sz="2400" dirty="0">
              <a:latin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endParaRPr lang="en-GB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1592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6985" y="289823"/>
            <a:ext cx="11161029" cy="1325563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>
            <a:lvl1pPr algn="l" defTabSz="9143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Follow-Up With Your Customers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986" y="1615386"/>
            <a:ext cx="10515600" cy="4769648"/>
          </a:xfrm>
        </p:spPr>
        <p:txBody>
          <a:bodyPr>
            <a:normAutofit fontScale="77500" lnSpcReduction="20000"/>
          </a:bodyPr>
          <a:lstStyle/>
          <a:p>
            <a:pPr marL="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400" dirty="0" smtClean="0">
                <a:latin typeface="Verdana"/>
                <a:ea typeface="Verdana" panose="020B0604030504040204" pitchFamily="34" charset="0"/>
                <a:cs typeface="Verdana"/>
              </a:rPr>
              <a:t>Fill out a customer </a:t>
            </a:r>
            <a:r>
              <a:rPr lang="en-US" sz="3400" dirty="0">
                <a:latin typeface="Verdana"/>
                <a:ea typeface="Verdana" panose="020B0604030504040204" pitchFamily="34" charset="0"/>
                <a:cs typeface="Verdana"/>
              </a:rPr>
              <a:t>questionnaire</a:t>
            </a:r>
          </a:p>
          <a:p>
            <a:pPr marL="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3400" dirty="0">
                <a:latin typeface="Verdana"/>
                <a:ea typeface="Verdana" panose="020B0604030504040204" pitchFamily="34" charset="0"/>
                <a:cs typeface="Verdana"/>
              </a:rPr>
              <a:t>Help </a:t>
            </a:r>
            <a:r>
              <a:rPr lang="en-US" sz="3400" dirty="0" smtClean="0">
                <a:latin typeface="Verdana"/>
                <a:ea typeface="Verdana" panose="020B0604030504040204" pitchFamily="34" charset="0"/>
                <a:cs typeface="Verdana"/>
              </a:rPr>
              <a:t>customers with </a:t>
            </a:r>
            <a:r>
              <a:rPr lang="en-US" sz="3400" dirty="0">
                <a:latin typeface="Verdana"/>
                <a:ea typeface="Verdana" panose="020B0604030504040204" pitchFamily="34" charset="0"/>
                <a:cs typeface="Verdana"/>
              </a:rPr>
              <a:t>product regimen </a:t>
            </a:r>
            <a:r>
              <a:rPr lang="en-US" sz="3400" dirty="0" smtClean="0">
                <a:latin typeface="Verdana"/>
                <a:ea typeface="Verdana" panose="020B0604030504040204" pitchFamily="34" charset="0"/>
                <a:cs typeface="Verdana"/>
              </a:rPr>
              <a:t>and connect </a:t>
            </a:r>
            <a:br>
              <a:rPr lang="en-US" sz="3400" dirty="0" smtClean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US" sz="3400" dirty="0" smtClean="0">
                <a:latin typeface="Verdana"/>
                <a:ea typeface="Verdana" panose="020B0604030504040204" pitchFamily="34" charset="0"/>
                <a:cs typeface="Verdana"/>
              </a:rPr>
              <a:t>	with stories</a:t>
            </a:r>
            <a:endParaRPr lang="en-US" sz="3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-45720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3400" b="1" dirty="0">
                <a:latin typeface="Verdana"/>
                <a:ea typeface="Verdana" panose="020B0604030504040204" pitchFamily="34" charset="0"/>
                <a:cs typeface="Verdana"/>
              </a:rPr>
              <a:t>Keep It </a:t>
            </a:r>
            <a:r>
              <a:rPr lang="en-US" sz="3400" b="1" dirty="0" smtClean="0">
                <a:latin typeface="Verdana"/>
                <a:ea typeface="Verdana" panose="020B0604030504040204" pitchFamily="34" charset="0"/>
                <a:cs typeface="Verdana"/>
              </a:rPr>
              <a:t>Simple</a:t>
            </a:r>
          </a:p>
          <a:p>
            <a:pPr marL="0" indent="-457200">
              <a:lnSpc>
                <a:spcPct val="110000"/>
              </a:lnSpc>
              <a:spcBef>
                <a:spcPts val="1800"/>
              </a:spcBef>
              <a:buNone/>
            </a:pPr>
            <a:endParaRPr lang="en-US" sz="3400" u="sng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-457200">
              <a:lnSpc>
                <a:spcPct val="110000"/>
              </a:lnSpc>
              <a:spcBef>
                <a:spcPts val="1800"/>
              </a:spcBef>
              <a:buNone/>
            </a:pPr>
            <a:endParaRPr lang="en-US" sz="3400" u="sng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lvl="1" indent="0">
              <a:lnSpc>
                <a:spcPct val="110000"/>
              </a:lnSpc>
              <a:spcBef>
                <a:spcPts val="1800"/>
              </a:spcBef>
              <a:buNone/>
            </a:pPr>
            <a:endParaRPr lang="en-US" sz="34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457162" lvl="2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3000" dirty="0" smtClean="0">
                <a:latin typeface="Verdana"/>
                <a:ea typeface="Verdana" panose="020B0604030504040204" pitchFamily="34" charset="0"/>
                <a:cs typeface="Verdana"/>
              </a:rPr>
              <a:t>Who </a:t>
            </a:r>
            <a:r>
              <a:rPr lang="en-US" sz="3000" dirty="0">
                <a:latin typeface="Verdana"/>
                <a:ea typeface="Verdana" panose="020B0604030504040204" pitchFamily="34" charset="0"/>
                <a:cs typeface="Verdana"/>
              </a:rPr>
              <a:t>do you know who could benefit </a:t>
            </a:r>
            <a:r>
              <a:rPr lang="en-US" sz="3000" dirty="0" smtClean="0">
                <a:latin typeface="Verdana"/>
                <a:ea typeface="Verdana" panose="020B0604030504040204" pitchFamily="34" charset="0"/>
                <a:cs typeface="Verdana"/>
              </a:rPr>
              <a:t>from </a:t>
            </a:r>
            <a:r>
              <a:rPr lang="en-US" sz="3000" dirty="0">
                <a:latin typeface="Verdana"/>
                <a:ea typeface="Verdana" panose="020B0604030504040204" pitchFamily="34" charset="0"/>
                <a:cs typeface="Verdana"/>
              </a:rPr>
              <a:t>these products or this business opportunity? </a:t>
            </a:r>
          </a:p>
          <a:p>
            <a:pPr>
              <a:lnSpc>
                <a:spcPct val="110000"/>
              </a:lnSpc>
            </a:pPr>
            <a:endParaRPr lang="fr-FR" dirty="0">
              <a:latin typeface="Verdana"/>
              <a:cs typeface="Verdana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47349" y="3522720"/>
            <a:ext cx="10688062" cy="1639614"/>
            <a:chOff x="726179" y="3563011"/>
            <a:chExt cx="10688062" cy="1639614"/>
          </a:xfrm>
        </p:grpSpPr>
        <p:graphicFrame>
          <p:nvGraphicFramePr>
            <p:cNvPr id="8" name="Diagram 7"/>
            <p:cNvGraphicFramePr/>
            <p:nvPr>
              <p:extLst>
                <p:ext uri="{D42A27DB-BD31-4B8C-83A1-F6EECF244321}">
                  <p14:modId xmlns:p14="http://schemas.microsoft.com/office/powerpoint/2010/main" val="1678765900"/>
                </p:ext>
              </p:extLst>
            </p:nvPr>
          </p:nvGraphicFramePr>
          <p:xfrm>
            <a:off x="726179" y="3563011"/>
            <a:ext cx="10688062" cy="16396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1340069" y="3736425"/>
              <a:ext cx="993228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/>
              <a:r>
                <a:rPr lang="en-GB" dirty="0">
                  <a:latin typeface="Verdana"/>
                  <a:cs typeface="Verdana"/>
                </a:rPr>
                <a:t>Day 1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01558" y="3735691"/>
              <a:ext cx="993228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/>
              <a:r>
                <a:rPr lang="en-GB" dirty="0">
                  <a:latin typeface="Verdana"/>
                  <a:cs typeface="Verdana"/>
                </a:rPr>
                <a:t>Day </a:t>
              </a:r>
              <a:r>
                <a:rPr lang="en-GB" dirty="0" smtClean="0">
                  <a:latin typeface="Verdana"/>
                  <a:cs typeface="Verdana"/>
                </a:rPr>
                <a:t>3 </a:t>
              </a:r>
              <a:endParaRPr lang="en-GB" dirty="0">
                <a:latin typeface="Verdana"/>
                <a:cs typeface="Verdan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41500" y="3730435"/>
              <a:ext cx="1084530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/>
              <a:r>
                <a:rPr lang="en-GB" dirty="0">
                  <a:latin typeface="Verdana"/>
                  <a:cs typeface="Verdana"/>
                </a:rPr>
                <a:t>Day </a:t>
              </a:r>
              <a:r>
                <a:rPr lang="en-GB" dirty="0" smtClean="0">
                  <a:latin typeface="Verdana"/>
                  <a:cs typeface="Verdana"/>
                </a:rPr>
                <a:t>10 </a:t>
              </a:r>
              <a:endParaRPr lang="en-GB" dirty="0"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783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1446" y="1487508"/>
            <a:ext cx="6396553" cy="4512113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2500"/>
              </a:spcAft>
              <a:buNone/>
            </a:pPr>
            <a:r>
              <a:rPr lang="en-US" sz="3400" b="1" dirty="0">
                <a:latin typeface="Verdana"/>
                <a:ea typeface="Verdana" panose="020B0604030504040204" pitchFamily="34" charset="0"/>
                <a:cs typeface="Verdana"/>
              </a:rPr>
              <a:t>Set Distributors </a:t>
            </a:r>
            <a:r>
              <a:rPr lang="en-US" sz="3400" b="1" dirty="0" smtClean="0">
                <a:latin typeface="Verdana"/>
                <a:ea typeface="Verdana" panose="020B0604030504040204" pitchFamily="34" charset="0"/>
                <a:cs typeface="Verdana"/>
              </a:rPr>
              <a:t>Up </a:t>
            </a:r>
            <a:r>
              <a:rPr lang="en-US" sz="3400" b="1" dirty="0">
                <a:latin typeface="Verdana"/>
                <a:ea typeface="Verdana" panose="020B0604030504040204" pitchFamily="34" charset="0"/>
                <a:cs typeface="Verdana"/>
              </a:rPr>
              <a:t>to </a:t>
            </a:r>
            <a:r>
              <a:rPr lang="en-US" sz="3400" b="1" dirty="0" smtClean="0">
                <a:latin typeface="Verdana"/>
                <a:ea typeface="Verdana" panose="020B0604030504040204" pitchFamily="34" charset="0"/>
                <a:cs typeface="Verdana"/>
              </a:rPr>
              <a:t>Succeed with immediate ACTION</a:t>
            </a:r>
            <a:endParaRPr lang="en-US" sz="3400" b="1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341313" indent="-341313">
              <a:lnSpc>
                <a:spcPct val="120000"/>
              </a:lnSpc>
              <a:spcBef>
                <a:spcPts val="0"/>
              </a:spcBef>
            </a:pPr>
            <a:r>
              <a:rPr lang="en-US" sz="3400" u="sng" dirty="0" smtClean="0">
                <a:latin typeface="Verdana"/>
                <a:ea typeface="Verdana" panose="020B0604030504040204" pitchFamily="34" charset="0"/>
                <a:cs typeface="Verdana"/>
              </a:rPr>
              <a:t>Identify </a:t>
            </a:r>
            <a:r>
              <a:rPr lang="en-US" sz="3400" dirty="0">
                <a:latin typeface="Verdana"/>
                <a:ea typeface="Verdana" panose="020B0604030504040204" pitchFamily="34" charset="0"/>
                <a:cs typeface="Verdana"/>
              </a:rPr>
              <a:t>— Build a </a:t>
            </a:r>
            <a:r>
              <a:rPr lang="en-US" sz="3400" dirty="0" smtClean="0">
                <a:latin typeface="Verdana"/>
                <a:ea typeface="Verdana" panose="020B0604030504040204" pitchFamily="34" charset="0"/>
                <a:cs typeface="Verdana"/>
              </a:rPr>
              <a:t>list</a:t>
            </a:r>
            <a:endParaRPr lang="en-US" sz="3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341313" indent="-341313">
              <a:lnSpc>
                <a:spcPct val="120000"/>
              </a:lnSpc>
              <a:spcBef>
                <a:spcPts val="0"/>
              </a:spcBef>
            </a:pPr>
            <a:r>
              <a:rPr lang="en-US" sz="3400" u="sng" dirty="0">
                <a:latin typeface="Verdana"/>
                <a:ea typeface="Verdana" panose="020B0604030504040204" pitchFamily="34" charset="0"/>
                <a:cs typeface="Verdana"/>
              </a:rPr>
              <a:t>Connect</a:t>
            </a:r>
            <a:r>
              <a:rPr lang="en-US" sz="3400" dirty="0">
                <a:latin typeface="Verdana"/>
                <a:ea typeface="Verdana" panose="020B0604030504040204" pitchFamily="34" charset="0"/>
                <a:cs typeface="Verdana"/>
              </a:rPr>
              <a:t> — Who </a:t>
            </a:r>
            <a:r>
              <a:rPr lang="en-US" sz="3400" dirty="0" smtClean="0">
                <a:latin typeface="Verdana"/>
                <a:ea typeface="Verdana" panose="020B0604030504040204" pitchFamily="34" charset="0"/>
                <a:cs typeface="Verdana"/>
              </a:rPr>
              <a:t>to call </a:t>
            </a:r>
            <a:r>
              <a:rPr lang="en-US" sz="3400" dirty="0">
                <a:latin typeface="Verdana"/>
                <a:ea typeface="Verdana" panose="020B0604030504040204" pitchFamily="34" charset="0"/>
                <a:cs typeface="Verdana"/>
              </a:rPr>
              <a:t>first?</a:t>
            </a:r>
          </a:p>
          <a:p>
            <a:pPr marL="341313" indent="-341313">
              <a:lnSpc>
                <a:spcPct val="120000"/>
              </a:lnSpc>
              <a:spcBef>
                <a:spcPts val="0"/>
              </a:spcBef>
              <a:spcAft>
                <a:spcPts val="2500"/>
              </a:spcAft>
            </a:pPr>
            <a:r>
              <a:rPr lang="en-US" sz="3400" u="sng" dirty="0">
                <a:latin typeface="Verdana"/>
                <a:ea typeface="Verdana" panose="020B0604030504040204" pitchFamily="34" charset="0"/>
                <a:cs typeface="Verdana"/>
              </a:rPr>
              <a:t>Share the Story </a:t>
            </a:r>
            <a:r>
              <a:rPr lang="en-US" sz="3400" dirty="0" smtClean="0">
                <a:latin typeface="Verdana"/>
                <a:ea typeface="Verdana" panose="020B0604030504040204" pitchFamily="34" charset="0"/>
                <a:cs typeface="Verdana"/>
              </a:rPr>
              <a:t>— Set the </a:t>
            </a:r>
            <a:r>
              <a:rPr lang="en-US" sz="3400" dirty="0">
                <a:latin typeface="Verdana"/>
                <a:ea typeface="Verdana" panose="020B0604030504040204" pitchFamily="34" charset="0"/>
                <a:cs typeface="Verdana"/>
              </a:rPr>
              <a:t>first </a:t>
            </a:r>
            <a:r>
              <a:rPr lang="en-US" sz="3400" dirty="0" smtClean="0">
                <a:latin typeface="Verdana"/>
                <a:ea typeface="Verdana" panose="020B0604030504040204" pitchFamily="34" charset="0"/>
                <a:cs typeface="Verdana"/>
              </a:rPr>
              <a:t>appointments </a:t>
            </a:r>
            <a:br>
              <a:rPr lang="en-US" sz="3400" dirty="0" smtClean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US" sz="3400" dirty="0" smtClean="0">
                <a:latin typeface="Verdana"/>
                <a:ea typeface="Verdana" panose="020B0604030504040204" pitchFamily="34" charset="0"/>
                <a:cs typeface="Verdana"/>
              </a:rPr>
              <a:t>within 72 hours</a:t>
            </a:r>
            <a:endParaRPr lang="en-US" sz="3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buNone/>
            </a:pPr>
            <a:r>
              <a:rPr lang="en-US" sz="3200" b="1" dirty="0">
                <a:latin typeface="Verdana"/>
                <a:cs typeface="Verdana"/>
              </a:rPr>
              <a:t>Benefits of a good follow-up </a:t>
            </a:r>
          </a:p>
          <a:p>
            <a:pPr>
              <a:lnSpc>
                <a:spcPct val="110000"/>
              </a:lnSpc>
            </a:pPr>
            <a:r>
              <a:rPr lang="en-US" sz="3200" dirty="0" smtClean="0">
                <a:latin typeface="Verdana"/>
                <a:cs typeface="Verdana"/>
              </a:rPr>
              <a:t>Distributors </a:t>
            </a:r>
            <a:r>
              <a:rPr lang="en-US" sz="3200" dirty="0">
                <a:latin typeface="Verdana"/>
                <a:cs typeface="Verdana"/>
              </a:rPr>
              <a:t>thriving means your bonus increases</a:t>
            </a:r>
          </a:p>
          <a:p>
            <a:pPr>
              <a:lnSpc>
                <a:spcPct val="110000"/>
              </a:lnSpc>
            </a:pPr>
            <a:r>
              <a:rPr lang="en-US" sz="3200" dirty="0" smtClean="0">
                <a:latin typeface="Verdana"/>
                <a:cs typeface="Verdana"/>
              </a:rPr>
              <a:t>Distributors </a:t>
            </a:r>
            <a:r>
              <a:rPr lang="en-US" sz="3200" dirty="0">
                <a:latin typeface="Verdana"/>
                <a:cs typeface="Verdana"/>
              </a:rPr>
              <a:t>become Master Affiliates and </a:t>
            </a:r>
            <a:r>
              <a:rPr lang="en-US" sz="3200" dirty="0" smtClean="0">
                <a:latin typeface="Verdana"/>
                <a:cs typeface="Verdana"/>
              </a:rPr>
              <a:t/>
            </a:r>
            <a:br>
              <a:rPr lang="en-US" sz="3200" dirty="0" smtClean="0">
                <a:latin typeface="Verdana"/>
                <a:cs typeface="Verdana"/>
              </a:rPr>
            </a:br>
            <a:r>
              <a:rPr lang="en-US" sz="3200" dirty="0" smtClean="0">
                <a:latin typeface="Verdana"/>
                <a:cs typeface="Verdana"/>
              </a:rPr>
              <a:t>advance </a:t>
            </a:r>
            <a:r>
              <a:rPr lang="en-US" sz="3200" dirty="0">
                <a:latin typeface="Verdana"/>
                <a:cs typeface="Verdana"/>
              </a:rPr>
              <a:t>further</a:t>
            </a:r>
          </a:p>
          <a:p>
            <a:pPr>
              <a:lnSpc>
                <a:spcPct val="110000"/>
              </a:lnSpc>
            </a:pPr>
            <a:r>
              <a:rPr lang="en-US" sz="3200" dirty="0" smtClean="0">
                <a:latin typeface="Verdana"/>
                <a:cs typeface="Verdana"/>
              </a:rPr>
              <a:t>Leads </a:t>
            </a:r>
            <a:r>
              <a:rPr lang="en-US" sz="3200" dirty="0">
                <a:latin typeface="Verdana"/>
                <a:cs typeface="Verdana"/>
              </a:rPr>
              <a:t>to referrals and duplication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2386" y="213623"/>
            <a:ext cx="10956076" cy="1325563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>
            <a:lvl1pPr algn="l" defTabSz="9143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Follow-Up With Your Distributors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" name="Picture 2" descr="N:\! Shared Marketing\Photoshoot 2014\Sylvia &amp; Eva - Lifestyle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9426" y="1800986"/>
            <a:ext cx="5064926" cy="42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9426" y="6003272"/>
            <a:ext cx="945302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Show them where to find support : </a:t>
            </a:r>
          </a:p>
          <a:p>
            <a:pPr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Verdana"/>
                <a:ea typeface="Verdana" panose="020B0604030504040204" pitchFamily="34" charset="0"/>
                <a:cs typeface="Verdana"/>
              </a:rPr>
              <a:t>Distributor </a:t>
            </a:r>
            <a:r>
              <a:rPr lang="en-US" dirty="0" smtClean="0">
                <a:latin typeface="Verdana"/>
                <a:ea typeface="Verdana" panose="020B0604030504040204" pitchFamily="34" charset="0"/>
                <a:cs typeface="Verdana"/>
              </a:rPr>
              <a:t>Kit</a:t>
            </a:r>
            <a:r>
              <a:rPr lang="en-US" dirty="0">
                <a:latin typeface="Verdana"/>
                <a:ea typeface="Verdana" panose="020B0604030504040204" pitchFamily="34" charset="0"/>
                <a:cs typeface="Verdana"/>
              </a:rPr>
              <a:t>, </a:t>
            </a:r>
            <a:r>
              <a:rPr lang="en-US" dirty="0" smtClean="0">
                <a:latin typeface="Verdana"/>
                <a:ea typeface="Verdana" panose="020B0604030504040204" pitchFamily="34" charset="0"/>
                <a:cs typeface="Verdana"/>
              </a:rPr>
              <a:t>Reliv website, genealogy, other Distributors, etc.</a:t>
            </a:r>
            <a:endParaRPr lang="en-US" dirty="0">
              <a:latin typeface="Verdana"/>
              <a:ea typeface="Verdana" panose="020B0604030504040204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64266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Build Your Team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031" y="1825624"/>
            <a:ext cx="10865069" cy="46382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Develop a library of 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stories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Use your </a:t>
            </a: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Upline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, </a:t>
            </a: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Downline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, other Distributors, tools, the Reliv 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System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000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0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>
                <a:latin typeface="Verdana"/>
                <a:ea typeface="Verdana" panose="020B0604030504040204" pitchFamily="34" charset="0"/>
                <a:cs typeface="Verdana"/>
              </a:rPr>
              <a:t>Stay </a:t>
            </a:r>
            <a:r>
              <a:rPr lang="en-US" sz="2000" b="1" dirty="0" smtClean="0">
                <a:latin typeface="Verdana"/>
                <a:ea typeface="Verdana" panose="020B0604030504040204" pitchFamily="34" charset="0"/>
                <a:cs typeface="Verdana"/>
              </a:rPr>
              <a:t>connected with Reliv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E-mails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, calls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, videos, social 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media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>
                <a:latin typeface="Verdana"/>
                <a:ea typeface="Verdana" panose="020B0604030504040204" pitchFamily="34" charset="0"/>
                <a:cs typeface="Verdana"/>
              </a:rPr>
              <a:t>Set </a:t>
            </a:r>
            <a:r>
              <a:rPr lang="en-US" sz="2000" b="1" dirty="0" smtClean="0">
                <a:latin typeface="Verdana"/>
                <a:ea typeface="Verdana" panose="020B0604030504040204" pitchFamily="34" charset="0"/>
                <a:cs typeface="Verdana"/>
              </a:rPr>
              <a:t>goals</a:t>
            </a:r>
            <a:endParaRPr lang="en-US" sz="2000" b="1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1182959" lvl="1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Review the 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road 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to Presidential Director</a:t>
            </a:r>
          </a:p>
          <a:p>
            <a:pPr marL="1182959" lvl="1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W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iden your </a:t>
            </a:r>
            <a:r>
              <a:rPr lang="en-US" sz="2000" dirty="0" err="1" smtClean="0">
                <a:latin typeface="Verdana"/>
                <a:ea typeface="Verdana" panose="020B0604030504040204" pitchFamily="34" charset="0"/>
                <a:cs typeface="Verdana"/>
              </a:rPr>
              <a:t>Downline’s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 horizons</a:t>
            </a:r>
            <a:endParaRPr lang="en-US" sz="20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1182959" lvl="1" indent="-45720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Verdana"/>
                <a:cs typeface="Verdana"/>
              </a:rPr>
              <a:t>Set advancement goals</a:t>
            </a:r>
            <a:endParaRPr lang="en-US" sz="2000" dirty="0">
              <a:latin typeface="Verdana"/>
              <a:ea typeface="Verdana" panose="020B0604030504040204" pitchFamily="34" charset="0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4944" y="2749950"/>
            <a:ext cx="7570956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Verdana"/>
                <a:cs typeface="Verdana"/>
              </a:rPr>
              <a:t>To build Ambassadors, you need to build relationships </a:t>
            </a:r>
            <a:endParaRPr lang="en-US" sz="2000" i="1" dirty="0">
              <a:latin typeface="Verdana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5" name="Picture 4" descr="FB-f-Logo__blue_10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5" y="3402014"/>
            <a:ext cx="971582" cy="97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365" y="3402014"/>
            <a:ext cx="971581" cy="971581"/>
          </a:xfrm>
          <a:prstGeom prst="rect">
            <a:avLst/>
          </a:prstGeom>
        </p:spPr>
      </p:pic>
      <p:pic>
        <p:nvPicPr>
          <p:cNvPr id="8" name="Picture 7" descr="Instagram-v0519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271" y="3402013"/>
            <a:ext cx="985260" cy="9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3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713" y="300580"/>
            <a:ext cx="11307183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the </a:t>
            </a:r>
            <a:r>
              <a:rPr lang="en-GB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Reliv</a:t>
            </a:r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System Benefits You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99" y="1664972"/>
            <a:ext cx="4894007" cy="46469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dirty="0">
                <a:latin typeface="Verdana"/>
                <a:cs typeface="Verdana"/>
              </a:rPr>
              <a:t>Expands picture of </a:t>
            </a:r>
            <a:r>
              <a:rPr lang="en-GB" dirty="0" err="1">
                <a:latin typeface="Verdana"/>
                <a:cs typeface="Verdana"/>
              </a:rPr>
              <a:t>Reliv</a:t>
            </a:r>
            <a:endParaRPr lang="en-GB" dirty="0">
              <a:latin typeface="Verdana"/>
              <a:cs typeface="Verdana"/>
            </a:endParaRP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dirty="0" smtClean="0">
                <a:latin typeface="Verdana"/>
                <a:cs typeface="Verdana"/>
              </a:rPr>
              <a:t>Reality </a:t>
            </a:r>
            <a:r>
              <a:rPr lang="en-GB" dirty="0">
                <a:latin typeface="Verdana"/>
                <a:cs typeface="Verdana"/>
              </a:rPr>
              <a:t>vs. Opinion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dirty="0">
                <a:latin typeface="Verdana"/>
                <a:cs typeface="Verdana"/>
              </a:rPr>
              <a:t>Builds wall of belief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dirty="0">
                <a:latin typeface="Verdana"/>
                <a:cs typeface="Verdana"/>
              </a:rPr>
              <a:t>Builds relationships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dirty="0">
                <a:latin typeface="Verdana"/>
                <a:cs typeface="Verdana"/>
              </a:rPr>
              <a:t>Develops leaders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dirty="0">
                <a:latin typeface="Verdana"/>
                <a:cs typeface="Verdana"/>
              </a:rPr>
              <a:t>Promotes duplication worldwide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endParaRPr lang="en-GB" dirty="0">
              <a:latin typeface="Verdana"/>
              <a:cs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07" y="1729648"/>
            <a:ext cx="6555780" cy="437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48536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:\! Shared Marketing\Photoshoot 2014\Dutch group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" b="3318"/>
          <a:stretch/>
        </p:blipFill>
        <p:spPr bwMode="auto">
          <a:xfrm>
            <a:off x="6422306" y="-1"/>
            <a:ext cx="576969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33" y="365126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Reliv Basic Training 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836" y="1690688"/>
            <a:ext cx="6557936" cy="427831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1100"/>
              </a:spcAft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Great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benefits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in Reliv – </a:t>
            </a:r>
            <a:b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all lines work together </a:t>
            </a:r>
          </a:p>
          <a:p>
            <a:pPr>
              <a:lnSpc>
                <a:spcPct val="110000"/>
              </a:lnSpc>
              <a:spcAft>
                <a:spcPts val="1100"/>
              </a:spcAft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Respect each other’s business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model 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10000"/>
              </a:lnSpc>
              <a:spcAft>
                <a:spcPts val="1100"/>
              </a:spcAft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Questions or differences in what you hear today? It’s wise to follow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your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Upline’s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 business model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– they will be working with you regularly. </a:t>
            </a:r>
          </a:p>
          <a:p>
            <a:pPr>
              <a:lnSpc>
                <a:spcPct val="110000"/>
              </a:lnSpc>
              <a:spcAft>
                <a:spcPts val="1100"/>
              </a:spcAft>
            </a:pPr>
            <a:endParaRPr lang="en-GB" dirty="0">
              <a:latin typeface="Verdana"/>
              <a:cs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934" y="5552770"/>
            <a:ext cx="4765637" cy="6463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GB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Teamwork is key!</a:t>
            </a:r>
          </a:p>
        </p:txBody>
      </p:sp>
    </p:spTree>
    <p:extLst>
      <p:ext uri="{BB962C8B-B14F-4D97-AF65-F5344CB8AC3E}">
        <p14:creationId xmlns:p14="http://schemas.microsoft.com/office/powerpoint/2010/main" val="1715665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:\! Shared Marketing\Photoshoot 2014\Group 2 - Germans and Joseph Lerol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10896" r="181" b="39311"/>
          <a:stretch/>
        </p:blipFill>
        <p:spPr bwMode="auto">
          <a:xfrm>
            <a:off x="5046684" y="1476260"/>
            <a:ext cx="7035147" cy="538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 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the Reliv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318" y="1549400"/>
            <a:ext cx="5186082" cy="405421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GB" sz="2200" dirty="0" err="1">
                <a:latin typeface="Verdana"/>
                <a:cs typeface="Verdana"/>
              </a:rPr>
              <a:t>Upline</a:t>
            </a:r>
            <a:r>
              <a:rPr lang="en-GB" sz="2200" dirty="0">
                <a:latin typeface="Verdana"/>
                <a:cs typeface="Verdana"/>
              </a:rPr>
              <a:t> 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GB" sz="2200" dirty="0">
                <a:latin typeface="Verdana"/>
                <a:cs typeface="Verdana"/>
              </a:rPr>
              <a:t>3-Way Calls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2200" dirty="0">
                <a:latin typeface="Verdana"/>
                <a:cs typeface="Verdana"/>
              </a:rPr>
              <a:t>Monday Night </a:t>
            </a:r>
            <a:br>
              <a:rPr lang="en-US" sz="2200" dirty="0">
                <a:latin typeface="Verdana"/>
                <a:cs typeface="Verdana"/>
              </a:rPr>
            </a:br>
            <a:r>
              <a:rPr lang="en-US" sz="2200" dirty="0">
                <a:latin typeface="Verdana"/>
                <a:cs typeface="Verdana"/>
              </a:rPr>
              <a:t>Conference </a:t>
            </a:r>
            <a:r>
              <a:rPr lang="en-US" sz="2200" dirty="0" smtClean="0">
                <a:latin typeface="Verdana"/>
                <a:cs typeface="Verdana"/>
              </a:rPr>
              <a:t>Calls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2200" dirty="0">
                <a:latin typeface="Verdana"/>
                <a:cs typeface="Verdana"/>
              </a:rPr>
              <a:t>Tuesday Business </a:t>
            </a:r>
            <a:br>
              <a:rPr lang="en-US" sz="2200" dirty="0">
                <a:latin typeface="Verdana"/>
                <a:cs typeface="Verdana"/>
              </a:rPr>
            </a:br>
            <a:r>
              <a:rPr lang="en-US" sz="2200" dirty="0">
                <a:latin typeface="Verdana"/>
                <a:cs typeface="Verdana"/>
              </a:rPr>
              <a:t>Opportunity </a:t>
            </a:r>
            <a:r>
              <a:rPr lang="en-US" sz="2200" dirty="0" smtClean="0">
                <a:latin typeface="Verdana"/>
                <a:cs typeface="Verdana"/>
              </a:rPr>
              <a:t>Meetings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GB" sz="2200" dirty="0" smtClean="0">
                <a:latin typeface="Verdana"/>
                <a:cs typeface="Verdana"/>
              </a:rPr>
              <a:t>Saturday </a:t>
            </a:r>
            <a:r>
              <a:rPr lang="en-GB" sz="2200" dirty="0">
                <a:latin typeface="Verdana"/>
                <a:cs typeface="Verdana"/>
              </a:rPr>
              <a:t>Basic Training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GB" sz="2200" dirty="0">
                <a:latin typeface="Verdana"/>
                <a:cs typeface="Verdana"/>
              </a:rPr>
              <a:t>Special Events / MATS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GB" sz="2200" dirty="0">
                <a:latin typeface="Verdana"/>
                <a:cs typeface="Verdana"/>
              </a:rPr>
              <a:t>Conferences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endParaRPr lang="en-GB" sz="2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4579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! Shared Marketing\Photoshoot 2014\Juliette &amp; Nathalie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1403" y="1196894"/>
            <a:ext cx="6600597" cy="566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Upline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Your First Element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72" y="1936016"/>
            <a:ext cx="5584115" cy="345146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sz="2600" dirty="0">
                <a:latin typeface="Verdana"/>
                <a:cs typeface="Verdana"/>
              </a:rPr>
              <a:t>Always </a:t>
            </a:r>
            <a:r>
              <a:rPr lang="en-GB" sz="2600" dirty="0" smtClean="0">
                <a:latin typeface="Verdana"/>
                <a:cs typeface="Verdana"/>
              </a:rPr>
              <a:t>remember, </a:t>
            </a:r>
            <a:r>
              <a:rPr lang="en-GB" sz="2600" dirty="0">
                <a:latin typeface="Verdana"/>
                <a:cs typeface="Verdana"/>
              </a:rPr>
              <a:t>you and your </a:t>
            </a:r>
            <a:r>
              <a:rPr lang="en-GB" sz="2600" dirty="0" err="1" smtClean="0">
                <a:latin typeface="Verdana"/>
                <a:cs typeface="Verdana"/>
              </a:rPr>
              <a:t>Upline</a:t>
            </a:r>
            <a:r>
              <a:rPr lang="en-GB" sz="2600" dirty="0" smtClean="0">
                <a:latin typeface="Verdana"/>
                <a:cs typeface="Verdana"/>
              </a:rPr>
              <a:t> </a:t>
            </a:r>
            <a:r>
              <a:rPr lang="en-GB" sz="2600" dirty="0">
                <a:latin typeface="Verdana"/>
                <a:cs typeface="Verdana"/>
              </a:rPr>
              <a:t>are a team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sz="2600" dirty="0">
                <a:latin typeface="Verdana"/>
                <a:cs typeface="Verdana"/>
              </a:rPr>
              <a:t>Learn from your </a:t>
            </a:r>
            <a:r>
              <a:rPr lang="en-GB" sz="2600" dirty="0" err="1" smtClean="0">
                <a:latin typeface="Verdana"/>
                <a:cs typeface="Verdana"/>
              </a:rPr>
              <a:t>Upline</a:t>
            </a:r>
            <a:endParaRPr lang="en-GB" sz="2600" dirty="0">
              <a:latin typeface="Verdana"/>
              <a:cs typeface="Verdana"/>
            </a:endParaRP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sz="2600" dirty="0">
                <a:latin typeface="Verdana"/>
                <a:cs typeface="Verdana"/>
              </a:rPr>
              <a:t>Teach and support your </a:t>
            </a:r>
            <a:r>
              <a:rPr lang="en-GB" sz="2600" dirty="0" err="1" smtClean="0">
                <a:latin typeface="Verdana"/>
                <a:cs typeface="Verdana"/>
              </a:rPr>
              <a:t>Downline</a:t>
            </a:r>
            <a:endParaRPr lang="en-GB" sz="2600" dirty="0">
              <a:latin typeface="Verdana"/>
              <a:cs typeface="Verdana"/>
            </a:endParaRP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sz="2600" dirty="0" smtClean="0">
                <a:latin typeface="Verdana"/>
                <a:cs typeface="Verdana"/>
              </a:rPr>
              <a:t>The business </a:t>
            </a:r>
            <a:r>
              <a:rPr lang="en-GB" sz="2600" dirty="0">
                <a:latin typeface="Verdana"/>
                <a:cs typeface="Verdana"/>
              </a:rPr>
              <a:t>is learned by doing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lang="en-GB" sz="2600" dirty="0">
                <a:latin typeface="Verdana"/>
                <a:cs typeface="Verdana"/>
              </a:rPr>
              <a:t>Do the business together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endParaRPr lang="en-GB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8853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:\! Shared Marketing\Photoshoot 2014\Zulfat, Eglantine &amp; Joseph - Ipa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1"/>
          <a:stretch/>
        </p:blipFill>
        <p:spPr bwMode="auto">
          <a:xfrm>
            <a:off x="6233123" y="930587"/>
            <a:ext cx="6008914" cy="592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8800652" cy="1325563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Upline</a:t>
            </a:r>
            <a:r>
              <a:rPr lang="en-GB" b="1" dirty="0" smtClean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on 1 Appointment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956" y="1669172"/>
            <a:ext cx="6132757" cy="294585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Verdana"/>
                <a:cs typeface="Verdana"/>
              </a:rPr>
              <a:t>Your </a:t>
            </a:r>
            <a:r>
              <a:rPr lang="en-US" dirty="0" err="1">
                <a:latin typeface="Verdana"/>
                <a:cs typeface="Verdana"/>
              </a:rPr>
              <a:t>Upline</a:t>
            </a:r>
            <a:r>
              <a:rPr lang="en-US" dirty="0">
                <a:latin typeface="Verdana"/>
                <a:cs typeface="Verdana"/>
              </a:rPr>
              <a:t> contributes</a:t>
            </a:r>
            <a:r>
              <a:rPr lang="en-US" dirty="0" smtClean="0">
                <a:latin typeface="Verdana"/>
                <a:cs typeface="Verdana"/>
              </a:rPr>
              <a:t>:</a:t>
            </a:r>
            <a:br>
              <a:rPr lang="en-US" dirty="0" smtClean="0">
                <a:latin typeface="Verdana"/>
                <a:cs typeface="Verdana"/>
              </a:rPr>
            </a:br>
            <a:endParaRPr lang="en-US" sz="900" dirty="0" smtClean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dirty="0" smtClean="0">
                <a:latin typeface="Verdana"/>
                <a:cs typeface="Verdana"/>
              </a:rPr>
              <a:t>Their Reliv Story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dirty="0" smtClean="0">
                <a:latin typeface="Verdana"/>
                <a:cs typeface="Verdana"/>
              </a:rPr>
              <a:t>Strength </a:t>
            </a:r>
            <a:r>
              <a:rPr lang="en-GB" dirty="0">
                <a:latin typeface="Verdana"/>
                <a:cs typeface="Verdana"/>
              </a:rPr>
              <a:t>– a bigger </a:t>
            </a:r>
            <a:r>
              <a:rPr lang="en-GB" dirty="0" smtClean="0">
                <a:latin typeface="Verdana"/>
                <a:cs typeface="Verdana"/>
              </a:rPr>
              <a:t>picture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dirty="0" smtClean="0">
                <a:latin typeface="Verdana"/>
                <a:cs typeface="Verdana"/>
              </a:rPr>
              <a:t>Experience </a:t>
            </a:r>
            <a:r>
              <a:rPr lang="en-GB" dirty="0">
                <a:latin typeface="Verdana"/>
                <a:cs typeface="Verdana"/>
              </a:rPr>
              <a:t>– stories, </a:t>
            </a:r>
            <a:r>
              <a:rPr lang="en-GB" dirty="0" smtClean="0">
                <a:latin typeface="Verdana"/>
                <a:cs typeface="Verdana"/>
              </a:rPr>
              <a:t>strategies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dirty="0" smtClean="0">
                <a:latin typeface="Verdana"/>
                <a:cs typeface="Verdana"/>
              </a:rPr>
              <a:t>How </a:t>
            </a:r>
            <a:r>
              <a:rPr lang="en-GB" dirty="0">
                <a:latin typeface="Verdana"/>
                <a:cs typeface="Verdana"/>
              </a:rPr>
              <a:t>to </a:t>
            </a:r>
            <a:r>
              <a:rPr lang="en-GB" dirty="0" smtClean="0">
                <a:latin typeface="Verdana"/>
                <a:cs typeface="Verdana"/>
              </a:rPr>
              <a:t>present the </a:t>
            </a:r>
            <a:br>
              <a:rPr lang="en-GB" dirty="0" smtClean="0">
                <a:latin typeface="Verdana"/>
                <a:cs typeface="Verdana"/>
              </a:rPr>
            </a:br>
            <a:r>
              <a:rPr lang="en-GB" dirty="0" smtClean="0">
                <a:latin typeface="Verdana"/>
                <a:cs typeface="Verdana"/>
              </a:rPr>
              <a:t>compensation plan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dirty="0" smtClean="0">
                <a:latin typeface="Verdana"/>
                <a:cs typeface="Verdana"/>
              </a:rPr>
              <a:t>How </a:t>
            </a:r>
            <a:r>
              <a:rPr lang="en-GB" dirty="0">
                <a:latin typeface="Verdana"/>
                <a:cs typeface="Verdana"/>
              </a:rPr>
              <a:t>to </a:t>
            </a:r>
            <a:r>
              <a:rPr lang="en-GB" dirty="0" smtClean="0">
                <a:latin typeface="Verdana"/>
                <a:cs typeface="Verdana"/>
              </a:rPr>
              <a:t>create great </a:t>
            </a:r>
            <a:r>
              <a:rPr lang="en-GB" dirty="0">
                <a:latin typeface="Verdana"/>
                <a:cs typeface="Verdana"/>
              </a:rPr>
              <a:t>follow-</a:t>
            </a:r>
            <a:r>
              <a:rPr lang="en-GB" dirty="0" smtClean="0">
                <a:latin typeface="Verdana"/>
                <a:cs typeface="Verdana"/>
              </a:rPr>
              <a:t>up</a:t>
            </a:r>
          </a:p>
          <a:p>
            <a:pPr>
              <a:lnSpc>
                <a:spcPct val="100000"/>
              </a:lnSpc>
            </a:pP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endParaRPr lang="en-GB" dirty="0"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125" y="5092779"/>
            <a:ext cx="8116644" cy="107721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Sponsor’s Goal: </a:t>
            </a:r>
          </a:p>
          <a:p>
            <a:r>
              <a:rPr lang="en-GB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Empower New Distributor</a:t>
            </a:r>
          </a:p>
        </p:txBody>
      </p:sp>
    </p:spTree>
    <p:extLst>
      <p:ext uri="{BB962C8B-B14F-4D97-AF65-F5344CB8AC3E}">
        <p14:creationId xmlns:p14="http://schemas.microsoft.com/office/powerpoint/2010/main" val="153943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4078044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3-Way Calls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926" y="1626142"/>
            <a:ext cx="7057913" cy="3251984"/>
          </a:xfrm>
        </p:spPr>
        <p:txBody>
          <a:bodyPr>
            <a:noAutofit/>
          </a:bodyPr>
          <a:lstStyle/>
          <a:p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Set up call to win</a:t>
            </a:r>
          </a:p>
          <a:p>
            <a:pPr>
              <a:buFont typeface="Arial"/>
              <a:buChar char="•"/>
            </a:pP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Highlight 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person who is sharing </a:t>
            </a: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/>
            </a:r>
            <a:b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their 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story</a:t>
            </a:r>
          </a:p>
          <a:p>
            <a:pPr>
              <a:buFont typeface="Arial"/>
              <a:buChar char="•"/>
            </a:pP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More 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stories add weight of </a:t>
            </a: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evidence</a:t>
            </a:r>
          </a:p>
          <a:p>
            <a:pPr>
              <a:buFont typeface="Arial"/>
              <a:buChar char="•"/>
            </a:pP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End 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call on a positive action </a:t>
            </a: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note</a:t>
            </a:r>
          </a:p>
          <a:p>
            <a:pPr>
              <a:buFont typeface="Arial"/>
              <a:buChar char="•"/>
            </a:pPr>
            <a:r>
              <a:rPr lang="en-US" dirty="0">
                <a:latin typeface="Verdana"/>
                <a:cs typeface="Verdana"/>
              </a:rPr>
              <a:t>Build relationships and have fun! </a:t>
            </a:r>
            <a:endParaRPr lang="en-GB" dirty="0">
              <a:latin typeface="Verdana"/>
              <a:ea typeface="Verdana" panose="020B0604030504040204" pitchFamily="34" charset="0"/>
              <a:cs typeface="Verdana"/>
            </a:endParaRPr>
          </a:p>
          <a:p>
            <a:endParaRPr lang="en-GB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buNone/>
            </a:pPr>
            <a:r>
              <a:rPr lang="en-GB" b="1" dirty="0">
                <a:latin typeface="Verdana"/>
                <a:ea typeface="Verdana" panose="020B0604030504040204" pitchFamily="34" charset="0"/>
                <a:cs typeface="Verdana"/>
              </a:rPr>
              <a:t>STORIES,  STORIES,  STORIES! </a:t>
            </a:r>
          </a:p>
          <a:p>
            <a:endParaRPr lang="en-GB" sz="3200" dirty="0">
              <a:latin typeface="Verdana"/>
              <a:cs typeface="Verdana"/>
            </a:endParaRPr>
          </a:p>
        </p:txBody>
      </p:sp>
      <p:pic>
        <p:nvPicPr>
          <p:cNvPr id="5123" name="Picture 3" descr="N:\! Shared Marketing\Photoshoot 2014\Lie-Lie with phon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6860" y="610887"/>
            <a:ext cx="4209396" cy="624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526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N:\! Shared Marketing\Photoshoot 2014\Nick Bullmann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18"/>
          <a:stretch/>
        </p:blipFill>
        <p:spPr bwMode="auto">
          <a:xfrm>
            <a:off x="6638626" y="1240972"/>
            <a:ext cx="5301832" cy="56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10515600" cy="132480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Monday Night Conference Call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53" y="1866454"/>
            <a:ext cx="6845747" cy="416604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Great </a:t>
            </a: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success stories</a:t>
            </a: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Successful Reliv leaders come straight to you</a:t>
            </a: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Business 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basics reinforced</a:t>
            </a: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Helps build your confidence </a:t>
            </a:r>
            <a:br>
              <a:rPr lang="en-GB" dirty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and 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effectiveness</a:t>
            </a:r>
          </a:p>
        </p:txBody>
      </p:sp>
    </p:spTree>
    <p:extLst>
      <p:ext uri="{BB962C8B-B14F-4D97-AF65-F5344CB8AC3E}">
        <p14:creationId xmlns:p14="http://schemas.microsoft.com/office/powerpoint/2010/main" val="1949609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259" y="1"/>
            <a:ext cx="10515600" cy="1011854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Monday Night </a:t>
            </a:r>
            <a:r>
              <a:rPr lang="en-GB" b="1" dirty="0" smtClean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Conference </a:t>
            </a:r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260" y="989705"/>
            <a:ext cx="10492440" cy="568003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b="1" dirty="0" smtClean="0">
                <a:latin typeface="Verdana"/>
                <a:cs typeface="Verdana"/>
              </a:rPr>
              <a:t>	English Language Call </a:t>
            </a:r>
            <a:r>
              <a:rPr lang="en-GB" sz="2200" dirty="0" smtClean="0">
                <a:latin typeface="Verdana"/>
                <a:cs typeface="Verdana"/>
              </a:rPr>
              <a:t>- Monday Night: 7.30 pm GMT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200" dirty="0" smtClean="0">
                <a:latin typeface="Verdana"/>
                <a:cs typeface="Verdana"/>
              </a:rPr>
              <a:t>Freephone </a:t>
            </a:r>
            <a:r>
              <a:rPr lang="en-GB" sz="2200" dirty="0">
                <a:latin typeface="Verdana"/>
                <a:cs typeface="Verdana"/>
              </a:rPr>
              <a:t>from UK: 0800 229 0708, mobile number from UK: 033 0336 0036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2200" dirty="0">
                <a:latin typeface="Verdana"/>
                <a:cs typeface="Verdana"/>
              </a:rPr>
              <a:t>PARTICIPANT PIN: </a:t>
            </a:r>
            <a:r>
              <a:rPr lang="en-GB" sz="2200" dirty="0" smtClean="0">
                <a:latin typeface="Verdana"/>
                <a:cs typeface="Verdana"/>
              </a:rPr>
              <a:t>099632</a:t>
            </a:r>
            <a:endParaRPr lang="en-GB" sz="2200" dirty="0">
              <a:latin typeface="Verdana"/>
              <a:cs typeface="Verdana"/>
            </a:endParaRP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b="1" dirty="0" smtClean="0">
                <a:latin typeface="Verdana"/>
                <a:cs typeface="Verdana"/>
              </a:rPr>
              <a:t>	French </a:t>
            </a:r>
            <a:r>
              <a:rPr lang="en-GB" sz="2200" b="1" dirty="0">
                <a:latin typeface="Verdana"/>
                <a:cs typeface="Verdana"/>
              </a:rPr>
              <a:t>Language Call </a:t>
            </a:r>
            <a:r>
              <a:rPr lang="en-GB" sz="2200" dirty="0">
                <a:latin typeface="Verdana"/>
                <a:cs typeface="Verdana"/>
              </a:rPr>
              <a:t>- Monday Night: 9pm CET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200" dirty="0">
                <a:latin typeface="Verdana"/>
                <a:cs typeface="Verdana"/>
              </a:rPr>
              <a:t>Freephone from France: 080 510 2955, mobile number from France: 017 675 3294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2200" dirty="0">
                <a:latin typeface="Verdana"/>
                <a:cs typeface="Verdana"/>
              </a:rPr>
              <a:t>PARTICIPANT PIN: </a:t>
            </a:r>
            <a:r>
              <a:rPr lang="en-GB" sz="2200" dirty="0" smtClean="0">
                <a:latin typeface="Verdana"/>
                <a:cs typeface="Verdana"/>
              </a:rPr>
              <a:t>780100</a:t>
            </a:r>
            <a:endParaRPr lang="en-GB" sz="2200" dirty="0">
              <a:latin typeface="Verdana"/>
              <a:cs typeface="Verdana"/>
            </a:endParaRP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b="1" dirty="0" smtClean="0">
                <a:latin typeface="Verdana"/>
                <a:cs typeface="Verdana"/>
              </a:rPr>
              <a:t>	German </a:t>
            </a:r>
            <a:r>
              <a:rPr lang="en-GB" sz="2200" b="1" dirty="0">
                <a:latin typeface="Verdana"/>
                <a:cs typeface="Verdana"/>
              </a:rPr>
              <a:t>Language Call </a:t>
            </a:r>
            <a:r>
              <a:rPr lang="en-GB" sz="2200" dirty="0">
                <a:latin typeface="Verdana"/>
                <a:cs typeface="Verdana"/>
              </a:rPr>
              <a:t>- Monday Night: 8.30pm CET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200" dirty="0">
                <a:latin typeface="Verdana"/>
                <a:cs typeface="Verdana"/>
              </a:rPr>
              <a:t>Freephone from Germany: 0800 723 7851, mobile number from Germany: 021197190003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2200" dirty="0">
                <a:latin typeface="Verdana"/>
                <a:cs typeface="Verdana"/>
              </a:rPr>
              <a:t>PARTICIPANT PIN: 455020</a:t>
            </a: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b="1" dirty="0" smtClean="0">
                <a:latin typeface="Verdana"/>
                <a:cs typeface="Verdana"/>
              </a:rPr>
              <a:t>	Dutch </a:t>
            </a:r>
            <a:r>
              <a:rPr lang="en-GB" sz="2200" b="1" dirty="0">
                <a:latin typeface="Verdana"/>
                <a:cs typeface="Verdana"/>
              </a:rPr>
              <a:t>language call </a:t>
            </a:r>
            <a:r>
              <a:rPr lang="en-GB" sz="2400" dirty="0">
                <a:latin typeface="Verdana"/>
                <a:cs typeface="Verdana"/>
              </a:rPr>
              <a:t>- </a:t>
            </a:r>
            <a:r>
              <a:rPr lang="en-GB" sz="2200" dirty="0">
                <a:latin typeface="Verdana"/>
                <a:cs typeface="Verdana"/>
              </a:rPr>
              <a:t>Monday Night: 8.30pm CET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200" dirty="0">
                <a:latin typeface="Verdana"/>
                <a:cs typeface="Verdana"/>
              </a:rPr>
              <a:t>Freephone from Netherlands: 0800 023 2580, mobile number from Netherlands: </a:t>
            </a:r>
            <a:r>
              <a:rPr lang="en-GB" sz="2200" dirty="0" smtClean="0">
                <a:latin typeface="Verdana"/>
                <a:cs typeface="Verdana"/>
              </a:rPr>
              <a:t/>
            </a:r>
            <a:br>
              <a:rPr lang="en-GB" sz="2200" dirty="0" smtClean="0">
                <a:latin typeface="Verdana"/>
                <a:cs typeface="Verdana"/>
              </a:rPr>
            </a:br>
            <a:r>
              <a:rPr lang="en-GB" sz="2200" dirty="0" smtClean="0">
                <a:latin typeface="Verdana"/>
                <a:cs typeface="Verdana"/>
              </a:rPr>
              <a:t>0207 </a:t>
            </a:r>
            <a:r>
              <a:rPr lang="en-GB" sz="2200" dirty="0">
                <a:latin typeface="Verdana"/>
                <a:cs typeface="Verdana"/>
              </a:rPr>
              <a:t>095 021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200" dirty="0">
                <a:latin typeface="Verdana"/>
                <a:cs typeface="Verdana"/>
              </a:rPr>
              <a:t>PARTICIPANT PIN : 911734</a:t>
            </a:r>
          </a:p>
          <a:p>
            <a:pPr>
              <a:lnSpc>
                <a:spcPct val="100000"/>
              </a:lnSpc>
            </a:pPr>
            <a:endParaRPr lang="en-GB" sz="2200" dirty="0">
              <a:latin typeface="Verdana"/>
              <a:cs typeface="Verdana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  <a:tabLst>
                <a:tab pos="446088" algn="l"/>
              </a:tabLst>
            </a:pPr>
            <a:r>
              <a:rPr lang="en-GB" sz="2200" b="1" dirty="0" smtClean="0">
                <a:latin typeface="Verdana"/>
                <a:cs typeface="Verdana"/>
              </a:rPr>
              <a:t>	Ireland</a:t>
            </a:r>
            <a:r>
              <a:rPr lang="en-GB" sz="2200" dirty="0" smtClean="0">
                <a:latin typeface="Verdana"/>
                <a:cs typeface="Verdana"/>
              </a:rPr>
              <a:t> </a:t>
            </a:r>
            <a:r>
              <a:rPr lang="en-GB" sz="2200" dirty="0">
                <a:latin typeface="Verdana"/>
                <a:cs typeface="Verdana"/>
              </a:rPr>
              <a:t>: 015 209 161 (Enter respective PIN)</a:t>
            </a:r>
          </a:p>
          <a:p>
            <a:pPr marL="0" indent="0">
              <a:lnSpc>
                <a:spcPct val="100000"/>
              </a:lnSpc>
              <a:buNone/>
              <a:tabLst>
                <a:tab pos="446088" algn="l"/>
              </a:tabLst>
            </a:pPr>
            <a:r>
              <a:rPr lang="en-GB" sz="2200" b="1" dirty="0" smtClean="0">
                <a:latin typeface="Verdana"/>
                <a:cs typeface="Verdana"/>
              </a:rPr>
              <a:t>	Austria</a:t>
            </a:r>
            <a:r>
              <a:rPr lang="en-GB" sz="2200" dirty="0">
                <a:latin typeface="Verdana"/>
                <a:cs typeface="Verdana"/>
              </a:rPr>
              <a:t>: 0268 2205 6633 (Enter respective PIN</a:t>
            </a:r>
            <a:r>
              <a:rPr lang="en-GB" sz="2200" dirty="0" smtClean="0">
                <a:latin typeface="Verdana"/>
                <a:cs typeface="Verdana"/>
              </a:rPr>
              <a:t>)</a:t>
            </a:r>
            <a:endParaRPr lang="en-GB" sz="2200" dirty="0">
              <a:latin typeface="Verdana"/>
              <a:cs typeface="Verdana"/>
            </a:endParaRPr>
          </a:p>
        </p:txBody>
      </p:sp>
      <p:pic>
        <p:nvPicPr>
          <p:cNvPr id="11270" name="Picture 6" descr="C:\Users\Elamidieu\Desktop\u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0" y="997200"/>
            <a:ext cx="378000" cy="252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Elamidieu\Desktop\Flag_of_Germany_(3-2_aspect_ratio)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0" y="3129032"/>
            <a:ext cx="378148" cy="252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Elamidieu\Desktop\1280px-Civil_and_Naval_Ensign_of_Franc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79" y="2067659"/>
            <a:ext cx="378148" cy="252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Elamidieu\Desktop\Netherlands_flag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0" y="4257732"/>
            <a:ext cx="378000" cy="252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Elamidieu\Desktop\téléchargement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79" y="6265190"/>
            <a:ext cx="379169" cy="252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C:\Users\Elamidieu\Desktop\ie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0" y="5842997"/>
            <a:ext cx="377127" cy="25163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14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Business Opportunity Meeting</a:t>
            </a:r>
            <a:endParaRPr lang="en-GB" b="1" dirty="0">
              <a:solidFill>
                <a:srgbClr val="F897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07" y="1675000"/>
            <a:ext cx="5906993" cy="30104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100"/>
              </a:spcAft>
              <a:buFont typeface="Arial"/>
              <a:buChar char="•"/>
            </a:pPr>
            <a:r>
              <a:rPr lang="en-US" dirty="0" smtClean="0">
                <a:latin typeface="Verdana"/>
                <a:cs typeface="Verdana"/>
              </a:rPr>
              <a:t>Takes place every Tuesday</a:t>
            </a:r>
            <a:endParaRPr lang="en-GB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  <a:spcAft>
                <a:spcPts val="1100"/>
              </a:spcAft>
              <a:buFont typeface="Arial"/>
              <a:buChar char="•"/>
            </a:pP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Shares 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excitement and paints a </a:t>
            </a: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bigger picture</a:t>
            </a:r>
          </a:p>
          <a:p>
            <a:pPr>
              <a:lnSpc>
                <a:spcPct val="100000"/>
              </a:lnSpc>
              <a:spcAft>
                <a:spcPts val="1100"/>
              </a:spcAft>
              <a:buFont typeface="Arial"/>
              <a:buChar char="•"/>
            </a:pP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Opportunity 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to network stories and </a:t>
            </a: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build relationships</a:t>
            </a:r>
          </a:p>
          <a:p>
            <a:pPr>
              <a:lnSpc>
                <a:spcPct val="100000"/>
              </a:lnSpc>
              <a:spcAft>
                <a:spcPts val="1100"/>
              </a:spcAft>
              <a:buFont typeface="Arial"/>
              <a:buChar char="•"/>
            </a:pP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Continually 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grows your own wall </a:t>
            </a: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of </a:t>
            </a: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belief</a:t>
            </a:r>
            <a:endParaRPr lang="en-GB" sz="3200" dirty="0">
              <a:latin typeface="Verdana"/>
              <a:cs typeface="Verdana"/>
            </a:endParaRPr>
          </a:p>
        </p:txBody>
      </p:sp>
      <p:pic>
        <p:nvPicPr>
          <p:cNvPr id="1027" name="Picture 3" descr="N:\! Shared Marketing\EU Conference 2013\Photo's\Saturday\Britta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r="15890"/>
          <a:stretch/>
        </p:blipFill>
        <p:spPr bwMode="auto">
          <a:xfrm>
            <a:off x="6716111" y="1787669"/>
            <a:ext cx="4729655" cy="4233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69313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7897009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Saturday Basic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987" y="1853100"/>
            <a:ext cx="5164567" cy="2494036"/>
          </a:xfrm>
        </p:spPr>
        <p:txBody>
          <a:bodyPr>
            <a:noAutofit/>
          </a:bodyPr>
          <a:lstStyle/>
          <a:p>
            <a:pPr>
              <a:spcAft>
                <a:spcPts val="1100"/>
              </a:spcAft>
            </a:pP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Another opportunity for </a:t>
            </a:r>
            <a:br>
              <a:rPr lang="en-GB" dirty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guests to see </a:t>
            </a:r>
            <a:r>
              <a:rPr lang="en-GB" dirty="0" err="1">
                <a:latin typeface="Verdana"/>
                <a:ea typeface="Verdana" panose="020B0604030504040204" pitchFamily="34" charset="0"/>
                <a:cs typeface="Verdana"/>
              </a:rPr>
              <a:t>Reliv</a:t>
            </a:r>
            <a:endParaRPr lang="en-GB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spcAft>
                <a:spcPts val="1100"/>
              </a:spcAft>
            </a:pP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Another opportunity to </a:t>
            </a:r>
            <a:br>
              <a:rPr lang="en-GB" dirty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US" dirty="0">
                <a:latin typeface="Verdana"/>
                <a:cs typeface="Verdana"/>
              </a:rPr>
              <a:t>network and share stories</a:t>
            </a:r>
            <a:endParaRPr lang="en-GB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spcAft>
                <a:spcPts val="1100"/>
              </a:spcAft>
            </a:pP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Build new leaders/duplicate</a:t>
            </a:r>
          </a:p>
          <a:p>
            <a:pPr>
              <a:spcAft>
                <a:spcPts val="1100"/>
              </a:spcAft>
            </a:pPr>
            <a:r>
              <a:rPr lang="en-GB" dirty="0">
                <a:latin typeface="Verdana"/>
                <a:ea typeface="Verdana" panose="020B0604030504040204" pitchFamily="34" charset="0"/>
                <a:cs typeface="Verdana"/>
              </a:rPr>
              <a:t>Get Distributors involved</a:t>
            </a:r>
          </a:p>
          <a:p>
            <a:pPr>
              <a:spcAft>
                <a:spcPts val="1100"/>
              </a:spcAft>
            </a:pPr>
            <a:endParaRPr lang="en-GB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spcAft>
                <a:spcPts val="1100"/>
              </a:spcAft>
            </a:pPr>
            <a:endParaRPr lang="en-GB" sz="3200" dirty="0">
              <a:latin typeface="Verdana"/>
              <a:cs typeface="Verdan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64" y="1615385"/>
            <a:ext cx="5149925" cy="3862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5755342"/>
            <a:ext cx="12191999" cy="6463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Master the Basics to Succeed!</a:t>
            </a:r>
          </a:p>
        </p:txBody>
      </p:sp>
    </p:spTree>
    <p:extLst>
      <p:ext uri="{BB962C8B-B14F-4D97-AF65-F5344CB8AC3E}">
        <p14:creationId xmlns:p14="http://schemas.microsoft.com/office/powerpoint/2010/main" val="219307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6961094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Special Events/MATS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501" y="1830540"/>
            <a:ext cx="5411992" cy="290282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Leadership training </a:t>
            </a: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Qualify yourself – every time</a:t>
            </a: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Help others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to qualify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Measure growth by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the number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of people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you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have at MATS</a:t>
            </a:r>
          </a:p>
          <a:p>
            <a:pPr>
              <a:lnSpc>
                <a:spcPct val="100000"/>
              </a:lnSpc>
              <a:spcAft>
                <a:spcPts val="1100"/>
              </a:spcAft>
            </a:pP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  <a:spcAft>
                <a:spcPts val="1100"/>
              </a:spcAft>
            </a:pPr>
            <a:endParaRPr lang="en-GB" sz="2400" dirty="0"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90499" y="5325036"/>
            <a:ext cx="7032364" cy="58476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MATS to </a:t>
            </a:r>
            <a:r>
              <a:rPr lang="en-GB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Advance</a:t>
            </a:r>
            <a:endParaRPr lang="en-GB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6" name="Picture 4" descr="https://scontent-b-lhr.xx.fbcdn.net/hphotos-xpa1/t1.0-9/10453470_740136452696231_854508852393386946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808" y="1823684"/>
            <a:ext cx="5042892" cy="378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4078046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8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42" y="1663674"/>
            <a:ext cx="4086258" cy="36290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The BIGGEST PICTURE</a:t>
            </a: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Shows reality of size and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scope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of Reliv</a:t>
            </a: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Build from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conference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to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conference</a:t>
            </a: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  <a:spcAft>
                <a:spcPts val="1100"/>
              </a:spcAft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Grows your wall </a:t>
            </a:r>
            <a:b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of belief</a:t>
            </a:r>
          </a:p>
          <a:p>
            <a:pPr>
              <a:lnSpc>
                <a:spcPct val="100000"/>
              </a:lnSpc>
              <a:spcAft>
                <a:spcPts val="1100"/>
              </a:spcAft>
            </a:pPr>
            <a:endParaRPr lang="en-GB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Aft>
                <a:spcPts val="1100"/>
              </a:spcAft>
            </a:pP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583220"/>
            <a:ext cx="12192000" cy="6463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Experience the Heart of </a:t>
            </a:r>
            <a:r>
              <a:rPr lang="en-GB" sz="3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Reliv</a:t>
            </a:r>
            <a:r>
              <a:rPr lang="en-GB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pic>
        <p:nvPicPr>
          <p:cNvPr id="5123" name="Picture 3" descr="N:\! Shared Marketing\EU Conference 2013\Photo's\Party\French Gir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76" y="2653403"/>
            <a:ext cx="3959409" cy="263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aroline presenting 3 (slide 32 basic training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34" y="2709333"/>
            <a:ext cx="3873500" cy="2582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05" y="129134"/>
            <a:ext cx="5581627" cy="28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29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019" y="329931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</a:t>
            </a:r>
            <a:r>
              <a:rPr lang="en-GB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Reliv</a:t>
            </a:r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019" y="1614790"/>
            <a:ext cx="10515600" cy="365571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Financial freedom 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Family freedom </a:t>
            </a:r>
          </a:p>
          <a:p>
            <a:pPr>
              <a:lnSpc>
                <a:spcPct val="120000"/>
              </a:lnSpc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Be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your own boss</a:t>
            </a:r>
          </a:p>
          <a:p>
            <a:pPr>
              <a:lnSpc>
                <a:spcPct val="120000"/>
              </a:lnSpc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Live the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life you want </a:t>
            </a:r>
          </a:p>
        </p:txBody>
      </p:sp>
      <p:pic>
        <p:nvPicPr>
          <p:cNvPr id="1031" name="Picture 7" descr="https://scontent-b-lhr.xx.fbcdn.net/hphotos-ash4/1463113_627631263946751_110234354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946" y="371297"/>
            <a:ext cx="4009675" cy="267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:\! Shared Marketing\Lifestyle\Lifestyle Pictures\Hedwig Performan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125" y="371297"/>
            <a:ext cx="3572061" cy="267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:\! Shared Marketing\Photoshoot 2014\Gregory's family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r="6274"/>
          <a:stretch/>
        </p:blipFill>
        <p:spPr bwMode="auto">
          <a:xfrm>
            <a:off x="6098264" y="3267988"/>
            <a:ext cx="4384713" cy="35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2231" y="4099416"/>
            <a:ext cx="5091954" cy="6463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GB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are you here?</a:t>
            </a:r>
          </a:p>
        </p:txBody>
      </p:sp>
    </p:spTree>
    <p:extLst>
      <p:ext uri="{BB962C8B-B14F-4D97-AF65-F5344CB8AC3E}">
        <p14:creationId xmlns:p14="http://schemas.microsoft.com/office/powerpoint/2010/main" val="85107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85421"/>
            <a:ext cx="12192000" cy="2574535"/>
          </a:xfrm>
          <a:prstGeom prst="rect">
            <a:avLst/>
          </a:prstGeom>
          <a:noFill/>
        </p:spPr>
        <p:txBody>
          <a:bodyPr wrap="square" lIns="68566" tIns="34282" rIns="68566" bIns="34282" rtlCol="0">
            <a:spAutoFit/>
          </a:bodyPr>
          <a:lstStyle/>
          <a:p>
            <a:pPr algn="ctr" defTabSz="1088403">
              <a:lnSpc>
                <a:spcPct val="110000"/>
              </a:lnSpc>
            </a:pPr>
            <a:r>
              <a:rPr lang="en-US" sz="2800" b="1" dirty="0">
                <a:solidFill>
                  <a:srgbClr val="7BB931"/>
                </a:solidFill>
                <a:latin typeface="Verdana"/>
                <a:ea typeface="Verdana" panose="020B0604030504040204" pitchFamily="34" charset="0"/>
                <a:cs typeface="Verdana"/>
              </a:rPr>
              <a:t>Business Cycle</a:t>
            </a:r>
          </a:p>
          <a:p>
            <a:pPr algn="ctr" defTabSz="1088403">
              <a:lnSpc>
                <a:spcPct val="110000"/>
              </a:lnSpc>
            </a:pP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International Conference</a:t>
            </a:r>
          </a:p>
          <a:p>
            <a:pPr algn="ctr" defTabSz="1088403"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Verdana"/>
              <a:ea typeface="Verdana" panose="020B0604030504040204" pitchFamily="34" charset="0"/>
              <a:cs typeface="Verdana"/>
            </a:endParaRPr>
          </a:p>
          <a:p>
            <a:pPr algn="ctr" defTabSz="1088403">
              <a:lnSpc>
                <a:spcPct val="110000"/>
              </a:lnSpc>
            </a:pP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Special </a:t>
            </a:r>
            <a:r>
              <a:rPr lang="en-US" sz="2400" dirty="0" smtClean="0">
                <a:latin typeface="Verdana"/>
                <a:ea typeface="Verdana" panose="020B0604030504040204" pitchFamily="34" charset="0"/>
                <a:cs typeface="Verdana"/>
              </a:rPr>
              <a:t>Events                   </a:t>
            </a:r>
            <a:r>
              <a:rPr lang="en-US" sz="2400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/>
              </a:rPr>
              <a:t>			</a:t>
            </a: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Special Events</a:t>
            </a:r>
          </a:p>
          <a:p>
            <a:pPr algn="ctr" defTabSz="1088403"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Verdana"/>
              <a:ea typeface="Verdana" panose="020B0604030504040204" pitchFamily="34" charset="0"/>
              <a:cs typeface="Verdana"/>
            </a:endParaRPr>
          </a:p>
          <a:p>
            <a:pPr algn="ctr" defTabSz="1088403">
              <a:lnSpc>
                <a:spcPct val="110000"/>
              </a:lnSpc>
            </a:pPr>
            <a:r>
              <a:rPr lang="en-US" sz="2400" dirty="0">
                <a:latin typeface="Verdana"/>
                <a:ea typeface="Verdana" panose="020B0604030504040204" pitchFamily="34" charset="0"/>
                <a:cs typeface="Verdana"/>
              </a:rPr>
              <a:t>European Conference</a:t>
            </a:r>
          </a:p>
        </p:txBody>
      </p:sp>
      <p:pic>
        <p:nvPicPr>
          <p:cNvPr id="10" name="Picture 9" descr="Ongo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705" y="4319993"/>
            <a:ext cx="952407" cy="952500"/>
          </a:xfrm>
          <a:prstGeom prst="rect">
            <a:avLst/>
          </a:prstGeom>
        </p:spPr>
      </p:pic>
      <p:pic>
        <p:nvPicPr>
          <p:cNvPr id="11" name="Picture 10" descr="CorpSup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88" y="4319994"/>
            <a:ext cx="914311" cy="942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4326545"/>
            <a:ext cx="3391106" cy="2235981"/>
          </a:xfrm>
          <a:prstGeom prst="rect">
            <a:avLst/>
          </a:prstGeom>
          <a:noFill/>
        </p:spPr>
        <p:txBody>
          <a:bodyPr wrap="square" lIns="68566" tIns="34282" rIns="68566" bIns="34282" rtlCol="0">
            <a:spAutoFit/>
          </a:bodyPr>
          <a:lstStyle/>
          <a:p>
            <a:pPr algn="r" defTabSz="1088403">
              <a:lnSpc>
                <a:spcPct val="110000"/>
              </a:lnSpc>
            </a:pPr>
            <a:r>
              <a:rPr lang="en-US" sz="2000" b="1" dirty="0">
                <a:solidFill>
                  <a:srgbClr val="F8971D"/>
                </a:solidFill>
                <a:latin typeface="Verdana"/>
                <a:ea typeface="Verdana" panose="020B0604030504040204" pitchFamily="34" charset="0"/>
                <a:cs typeface="Verdana"/>
              </a:rPr>
              <a:t>Ongoing Activity</a:t>
            </a:r>
          </a:p>
          <a:p>
            <a:pPr algn="r" defTabSz="1088403">
              <a:lnSpc>
                <a:spcPct val="110000"/>
              </a:lnSpc>
            </a:pPr>
            <a:r>
              <a:rPr lang="en-US" dirty="0">
                <a:latin typeface="Verdana"/>
                <a:ea typeface="Verdana" panose="020B0604030504040204" pitchFamily="34" charset="0"/>
                <a:cs typeface="Verdana"/>
              </a:rPr>
              <a:t>Monday Night </a:t>
            </a:r>
            <a:r>
              <a:rPr lang="en-US" dirty="0" smtClean="0">
                <a:latin typeface="Verdana"/>
                <a:ea typeface="Verdana" panose="020B0604030504040204" pitchFamily="34" charset="0"/>
                <a:cs typeface="Verdana"/>
              </a:rPr>
              <a:t>Calls</a:t>
            </a:r>
          </a:p>
          <a:p>
            <a:pPr algn="r" defTabSz="1088403">
              <a:lnSpc>
                <a:spcPct val="110000"/>
              </a:lnSpc>
            </a:pPr>
            <a:r>
              <a:rPr lang="en-US" dirty="0" smtClean="0">
                <a:latin typeface="Verdana"/>
                <a:ea typeface="Verdana" panose="020B0604030504040204" pitchFamily="34" charset="0"/>
                <a:cs typeface="Verdana"/>
              </a:rPr>
              <a:t>Presentations</a:t>
            </a:r>
          </a:p>
          <a:p>
            <a:pPr algn="r" defTabSz="1088403">
              <a:lnSpc>
                <a:spcPct val="110000"/>
              </a:lnSpc>
            </a:pPr>
            <a:r>
              <a:rPr lang="en-US" dirty="0" smtClean="0">
                <a:latin typeface="Verdana"/>
                <a:ea typeface="Verdana" panose="020B0604030504040204" pitchFamily="34" charset="0"/>
                <a:cs typeface="Verdana"/>
              </a:rPr>
              <a:t>Tuesday Meetings</a:t>
            </a:r>
            <a:endParaRPr lang="en-US" dirty="0">
              <a:latin typeface="Verdana"/>
              <a:ea typeface="Verdana" panose="020B0604030504040204" pitchFamily="34" charset="0"/>
              <a:cs typeface="Verdana"/>
            </a:endParaRPr>
          </a:p>
          <a:p>
            <a:pPr algn="r" defTabSz="1088403">
              <a:lnSpc>
                <a:spcPct val="110000"/>
              </a:lnSpc>
            </a:pPr>
            <a:r>
              <a:rPr lang="en-US" dirty="0">
                <a:latin typeface="Verdana"/>
                <a:ea typeface="Verdana" panose="020B0604030504040204" pitchFamily="34" charset="0"/>
                <a:cs typeface="Verdana"/>
              </a:rPr>
              <a:t>3-Way Calls</a:t>
            </a:r>
          </a:p>
          <a:p>
            <a:pPr algn="r" defTabSz="1088403">
              <a:lnSpc>
                <a:spcPct val="110000"/>
              </a:lnSpc>
            </a:pPr>
            <a:r>
              <a:rPr lang="en-US" dirty="0" smtClean="0">
                <a:latin typeface="Verdana"/>
                <a:ea typeface="Verdana" panose="020B0604030504040204" pitchFamily="34" charset="0"/>
                <a:cs typeface="Verdana"/>
              </a:rPr>
              <a:t>MATS </a:t>
            </a:r>
          </a:p>
          <a:p>
            <a:pPr algn="r" defTabSz="1088403">
              <a:lnSpc>
                <a:spcPct val="110000"/>
              </a:lnSpc>
            </a:pPr>
            <a:r>
              <a:rPr lang="en-US" dirty="0" smtClean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/>
              </a:rPr>
              <a:t>Training</a:t>
            </a:r>
            <a:endParaRPr lang="en-US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0343" y="4326545"/>
            <a:ext cx="3142943" cy="1418321"/>
          </a:xfrm>
          <a:prstGeom prst="rect">
            <a:avLst/>
          </a:prstGeom>
          <a:noFill/>
        </p:spPr>
        <p:txBody>
          <a:bodyPr wrap="square" lIns="68566" tIns="34282" rIns="68566" bIns="34282" rtlCol="0">
            <a:spAutoFit/>
          </a:bodyPr>
          <a:lstStyle/>
          <a:p>
            <a:pPr defTabSz="1088403">
              <a:lnSpc>
                <a:spcPct val="110000"/>
              </a:lnSpc>
            </a:pPr>
            <a:r>
              <a:rPr lang="en-US" sz="2000" b="1" dirty="0">
                <a:solidFill>
                  <a:srgbClr val="00A4E4"/>
                </a:solidFill>
                <a:latin typeface="Verdana"/>
                <a:ea typeface="Verdana" panose="020B0604030504040204" pitchFamily="34" charset="0"/>
                <a:cs typeface="Verdana"/>
              </a:rPr>
              <a:t>Corporate Support</a:t>
            </a:r>
          </a:p>
          <a:p>
            <a:pPr defTabSz="1088403">
              <a:lnSpc>
                <a:spcPct val="110000"/>
              </a:lnSpc>
            </a:pP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Monday </a:t>
            </a: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Night 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Calls</a:t>
            </a:r>
          </a:p>
          <a:p>
            <a:pPr defTabSz="1088403">
              <a:lnSpc>
                <a:spcPct val="110000"/>
              </a:lnSpc>
            </a:pP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Support </a:t>
            </a:r>
            <a:r>
              <a:rPr lang="en-US" sz="2000" dirty="0">
                <a:latin typeface="Verdana"/>
                <a:ea typeface="Verdana" panose="020B0604030504040204" pitchFamily="34" charset="0"/>
                <a:cs typeface="Verdana"/>
              </a:rPr>
              <a:t>Tools</a:t>
            </a:r>
          </a:p>
          <a:p>
            <a:pPr defTabSz="1088403">
              <a:lnSpc>
                <a:spcPct val="110000"/>
              </a:lnSpc>
            </a:pPr>
            <a:r>
              <a:rPr lang="en-US" sz="2000" dirty="0" smtClean="0">
                <a:latin typeface="Verdana"/>
                <a:ea typeface="Verdana" panose="020B0604030504040204" pitchFamily="34" charset="0"/>
                <a:cs typeface="Verdana"/>
              </a:rPr>
              <a:t>Website</a:t>
            </a:r>
            <a:endParaRPr lang="en-US" sz="2000" dirty="0">
              <a:latin typeface="Verdana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4" name="Picture 3" descr="BusinessCycle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21" y="2435102"/>
            <a:ext cx="3019130" cy="13335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322095"/>
            <a:ext cx="12192000" cy="1325563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Reliv System</a:t>
            </a:r>
          </a:p>
        </p:txBody>
      </p:sp>
    </p:spTree>
    <p:extLst>
      <p:ext uri="{BB962C8B-B14F-4D97-AF65-F5344CB8AC3E}">
        <p14:creationId xmlns:p14="http://schemas.microsoft.com/office/powerpoint/2010/main" val="58265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lamidieu\Desktop\hand_drawn_calendar-8665aca626fb8efca5d12157efec133a.pn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/>
          <a:stretch/>
        </p:blipFill>
        <p:spPr bwMode="auto">
          <a:xfrm>
            <a:off x="5789710" y="1487277"/>
            <a:ext cx="6402290" cy="488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956" y="365126"/>
            <a:ext cx="7993828" cy="1127013"/>
          </a:xfrm>
        </p:spPr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Weekly Action Plan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400" y="1461692"/>
            <a:ext cx="5562599" cy="539630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b="1" dirty="0" smtClean="0">
                <a:latin typeface="Verdana"/>
                <a:ea typeface="Verdana" panose="020B0604030504040204" pitchFamily="34" charset="0"/>
                <a:cs typeface="Verdana"/>
              </a:rPr>
              <a:t>Your goals this week</a:t>
            </a:r>
            <a:endParaRPr lang="en-GB" sz="2400" b="1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Add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names to your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list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How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many people will learn about Reliv this week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?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How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many people will see a Reliv System element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?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dirty="0" smtClean="0">
                <a:latin typeface="Verdana"/>
                <a:ea typeface="Verdana" panose="020B0604030504040204" pitchFamily="34" charset="0"/>
                <a:cs typeface="Verdana"/>
              </a:rPr>
              <a:t>More appointments = growth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 smtClean="0">
                <a:latin typeface="Verdana"/>
                <a:ea typeface="Verdana" panose="020B0604030504040204" pitchFamily="34" charset="0"/>
                <a:cs typeface="Verdana"/>
              </a:rPr>
              <a:t>What to promote NOW</a:t>
            </a:r>
            <a:endParaRPr lang="en-GB" sz="2400" b="1" dirty="0" smtClean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Upcoming events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Current promotions</a:t>
            </a:r>
          </a:p>
          <a:p>
            <a:pPr>
              <a:lnSpc>
                <a:spcPct val="110000"/>
              </a:lnSpc>
            </a:pPr>
            <a:endParaRPr lang="en-GB" dirty="0">
              <a:latin typeface="Verdana"/>
              <a:cs typeface="Verdan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100000" l="67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41" t="7819" r="8346"/>
          <a:stretch/>
        </p:blipFill>
        <p:spPr>
          <a:xfrm>
            <a:off x="7934615" y="1273629"/>
            <a:ext cx="3744799" cy="558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0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956" y="311337"/>
            <a:ext cx="8391861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Goals for This Month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860" y="1506072"/>
            <a:ext cx="7897009" cy="535192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400" b="1" dirty="0">
                <a:latin typeface="Verdana"/>
                <a:ea typeface="Verdana" panose="020B0604030504040204" pitchFamily="34" charset="0"/>
                <a:cs typeface="Verdana"/>
              </a:rPr>
              <a:t>Working towards </a:t>
            </a:r>
            <a:r>
              <a:rPr lang="en-GB" sz="2400" b="1" dirty="0" smtClean="0">
                <a:latin typeface="Verdana"/>
                <a:ea typeface="Verdana" panose="020B0604030504040204" pitchFamily="34" charset="0"/>
                <a:cs typeface="Verdana"/>
              </a:rPr>
              <a:t>Master Affiliate?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Know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your next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step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What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do you need to do to get there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400" b="1" dirty="0" smtClean="0">
                <a:latin typeface="Verdana"/>
                <a:ea typeface="Verdana" panose="020B0604030504040204" pitchFamily="34" charset="0"/>
                <a:cs typeface="Verdana"/>
              </a:rPr>
              <a:t>Already a Master Affiliate? </a:t>
            </a:r>
            <a:br>
              <a:rPr lang="en-GB" sz="2400" b="1" dirty="0" smtClean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400" b="1" dirty="0">
                <a:latin typeface="Verdana"/>
                <a:ea typeface="Verdana" panose="020B0604030504040204" pitchFamily="34" charset="0"/>
                <a:cs typeface="Verdana"/>
              </a:rPr>
              <a:t>What is your </a:t>
            </a:r>
            <a:r>
              <a:rPr lang="en-GB" sz="2400" b="1" dirty="0" smtClean="0">
                <a:latin typeface="Verdana"/>
                <a:ea typeface="Verdana" panose="020B0604030504040204" pitchFamily="34" charset="0"/>
                <a:cs typeface="Verdana"/>
              </a:rPr>
              <a:t>next Advancement goal?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Know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what comes next. Ask your </a:t>
            </a:r>
            <a:r>
              <a:rPr lang="en-GB" sz="2400" dirty="0" err="1" smtClean="0">
                <a:latin typeface="Verdana"/>
                <a:ea typeface="Verdana" panose="020B0604030504040204" pitchFamily="34" charset="0"/>
                <a:cs typeface="Verdana"/>
              </a:rPr>
              <a:t>Upline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!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What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will it take to get there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400" b="1" dirty="0" smtClean="0">
                <a:latin typeface="Verdana"/>
                <a:ea typeface="Verdana" panose="020B0604030504040204" pitchFamily="34" charset="0"/>
                <a:cs typeface="Verdana"/>
              </a:rPr>
              <a:t>Work </a:t>
            </a:r>
            <a:r>
              <a:rPr lang="en-GB" sz="2400" b="1" dirty="0">
                <a:latin typeface="Verdana"/>
                <a:ea typeface="Verdana" panose="020B0604030504040204" pitchFamily="34" charset="0"/>
                <a:cs typeface="Verdana"/>
              </a:rPr>
              <a:t>the Star Director </a:t>
            </a:r>
            <a:r>
              <a:rPr lang="en-GB" sz="2400" b="1" dirty="0" smtClean="0">
                <a:latin typeface="Verdana"/>
                <a:ea typeface="Verdana" panose="020B0604030504040204" pitchFamily="34" charset="0"/>
                <a:cs typeface="Verdana"/>
              </a:rPr>
              <a:t>Programme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Learn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how the programme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works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How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many new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Master Affiliates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will it take to </a:t>
            </a:r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advance to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the next level?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endParaRPr lang="en-GB" dirty="0">
              <a:latin typeface="Verdana"/>
              <a:cs typeface="Verdana"/>
            </a:endParaRPr>
          </a:p>
        </p:txBody>
      </p:sp>
      <p:pic>
        <p:nvPicPr>
          <p:cNvPr id="6146" name="Picture 2" descr="http://morgaineandmoney.com/wp-content/uploads/2013/04/Goa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354" y="1756749"/>
            <a:ext cx="4534647" cy="303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65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900" y="2019300"/>
            <a:ext cx="7454100" cy="483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228" y="343611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Importance of Attitudes 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668" y="1778990"/>
            <a:ext cx="5153810" cy="481231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Remember: </a:t>
            </a:r>
            <a:b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Reliv </a:t>
            </a:r>
            <a: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  <a:t>can help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 EVERYONE!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2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Ups and downs – just like </a:t>
            </a:r>
            <a: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  <a:t>life,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/>
            </a:r>
            <a:b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  <a:t>the 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Reliv System helps us </a:t>
            </a:r>
            <a: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  <a:t>to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/>
            </a:r>
            <a:b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keep each other UP!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2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Persistence + Consistency +</a:t>
            </a:r>
            <a:b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Determination = Success!</a:t>
            </a:r>
          </a:p>
          <a:p>
            <a:pPr>
              <a:lnSpc>
                <a:spcPct val="110000"/>
              </a:lnSpc>
            </a:pPr>
            <a:endParaRPr lang="en-GB" sz="2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3091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Compensation </a:t>
            </a:r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53603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Verdana"/>
                <a:cs typeface="Verdana"/>
              </a:rPr>
              <a:t>Learn how to explain the compensation plan to your Distributors</a:t>
            </a:r>
          </a:p>
          <a:p>
            <a:r>
              <a:rPr lang="en-GB" sz="2400" dirty="0" smtClean="0">
                <a:latin typeface="Verdana"/>
                <a:cs typeface="Verdana"/>
              </a:rPr>
              <a:t>Learn how to write it out</a:t>
            </a:r>
          </a:p>
        </p:txBody>
      </p:sp>
      <p:pic>
        <p:nvPicPr>
          <p:cNvPr id="4" name="Picture 3" descr="CompPlanSlideU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3" y="3198718"/>
            <a:ext cx="5454868" cy="3067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CompPlanSlideUK1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357" y="4240363"/>
            <a:ext cx="3247697" cy="1826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ompPlanSlideUK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69" y="3158140"/>
            <a:ext cx="3848796" cy="2164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626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Promotions and Incentives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4325"/>
            <a:ext cx="10515600" cy="111739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 dirty="0" smtClean="0">
                <a:latin typeface="Verdana"/>
                <a:cs typeface="Verdana"/>
              </a:rPr>
              <a:t>Visit your regional Reliv website and be sure to sign up for e-blasts to find out about the latest promotions and incentive trips.</a:t>
            </a:r>
            <a:endParaRPr lang="en-GB" sz="2400" dirty="0">
              <a:latin typeface="Verdana"/>
              <a:cs typeface="Verdana"/>
            </a:endParaRPr>
          </a:p>
        </p:txBody>
      </p:sp>
      <p:pic>
        <p:nvPicPr>
          <p:cNvPr id="4" name="Picture 3" descr="43dPPuntaCana-GabiBea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64" y="2548146"/>
            <a:ext cx="2469136" cy="3709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95PPuntaCana-Sunri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17" y="4368054"/>
            <a:ext cx="3319928" cy="2489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Hi_LCF_24437829_LCF-0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450" y="2342098"/>
            <a:ext cx="3355087" cy="2661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Hi_LCF_24437549_LCF-094.jpg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738" y="4646866"/>
            <a:ext cx="3325013" cy="2211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609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00" y="1"/>
            <a:ext cx="2908972" cy="3526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36" y="2678379"/>
            <a:ext cx="2723642" cy="3301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915746"/>
            <a:ext cx="12192000" cy="1049831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Big Goals = Big Rewards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0" y="1"/>
            <a:ext cx="2831143" cy="34316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45" y="204396"/>
            <a:ext cx="3168396" cy="3840480"/>
          </a:xfrm>
          <a:prstGeom prst="rect">
            <a:avLst/>
          </a:prstGeom>
        </p:spPr>
      </p:pic>
      <p:pic>
        <p:nvPicPr>
          <p:cNvPr id="5" name="Picture 4" descr="3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1828800"/>
            <a:ext cx="34544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5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5883"/>
            <a:ext cx="12192000" cy="1325563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Who’s Next?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9309"/>
            <a:ext cx="12192000" cy="1444700"/>
          </a:xfrm>
        </p:spPr>
        <p:txBody>
          <a:bodyPr/>
          <a:lstStyle/>
          <a:p>
            <a:pPr marL="0" indent="0" algn="ctr">
              <a:lnSpc>
                <a:spcPct val="110000"/>
              </a:lnSpc>
              <a:buNone/>
            </a:pPr>
            <a: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  <a:t>EVERYONE 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will be hearing about </a:t>
            </a:r>
            <a: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  <a:t>Reliv, </a:t>
            </a:r>
            <a:b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</a:br>
            <a: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  <a:t>make 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sure they hear about </a:t>
            </a:r>
            <a:r>
              <a:rPr lang="en-GB" sz="2200" dirty="0" smtClean="0">
                <a:latin typeface="Verdana"/>
                <a:ea typeface="Verdana" panose="020B0604030504040204" pitchFamily="34" charset="0"/>
                <a:cs typeface="Verdana"/>
              </a:rPr>
              <a:t>Reliv </a:t>
            </a:r>
            <a:r>
              <a:rPr lang="en-GB" sz="2200" dirty="0">
                <a:latin typeface="Verdana"/>
                <a:ea typeface="Verdana" panose="020B0604030504040204" pitchFamily="34" charset="0"/>
                <a:cs typeface="Verdana"/>
              </a:rPr>
              <a:t>from YOU!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439">
            <a:off x="388620" y="3146145"/>
            <a:ext cx="4985721" cy="3323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281">
            <a:off x="6545254" y="3099534"/>
            <a:ext cx="5125557" cy="341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7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345" y="3337388"/>
            <a:ext cx="8537667" cy="2382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97038"/>
            <a:ext cx="12192000" cy="1325563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Only Variable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9200" y="1373747"/>
            <a:ext cx="5088966" cy="1961067"/>
          </a:xfrm>
        </p:spPr>
        <p:txBody>
          <a:bodyPr/>
          <a:lstStyle/>
          <a:p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Same products</a:t>
            </a:r>
          </a:p>
          <a:p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Same compensation plan</a:t>
            </a:r>
          </a:p>
          <a:p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Same System</a:t>
            </a:r>
          </a:p>
          <a:p>
            <a:r>
              <a:rPr lang="en-GB" sz="2400" dirty="0" smtClean="0">
                <a:latin typeface="Verdana"/>
                <a:ea typeface="Verdana" panose="020B0604030504040204" pitchFamily="34" charset="0"/>
                <a:cs typeface="Verdana"/>
              </a:rPr>
              <a:t>The only 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difference is YOU!</a:t>
            </a:r>
          </a:p>
          <a:p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endParaRPr lang="en-GB" dirty="0">
              <a:latin typeface="Verdana"/>
              <a:cs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821" y="5633870"/>
            <a:ext cx="11596925" cy="64632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GB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Whose life are YOU going to change today?</a:t>
            </a:r>
          </a:p>
        </p:txBody>
      </p:sp>
    </p:spTree>
    <p:extLst>
      <p:ext uri="{BB962C8B-B14F-4D97-AF65-F5344CB8AC3E}">
        <p14:creationId xmlns:p14="http://schemas.microsoft.com/office/powerpoint/2010/main" val="168891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7301">
            <a:off x="6158756" y="881969"/>
            <a:ext cx="4481671" cy="3663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32">
            <a:off x="8422640" y="3178870"/>
            <a:ext cx="3481118" cy="29385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271" y="0"/>
            <a:ext cx="7044171" cy="2150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Kalogris Foundation:</a:t>
            </a:r>
            <a:b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Reliv Mission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150607" y="6181328"/>
            <a:ext cx="11865685" cy="461657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en-GB" sz="2400" b="1" dirty="0">
                <a:latin typeface="Verdana"/>
                <a:cs typeface="Verdana"/>
              </a:rPr>
              <a:t>"Be ashamed to die until you have scored a victory for mankind" </a:t>
            </a:r>
            <a:endParaRPr lang="en-GB" sz="2400" dirty="0">
              <a:latin typeface="Verdana"/>
              <a:cs typeface="Verdana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9437" y="2148666"/>
            <a:ext cx="5777063" cy="337583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Verdana"/>
                <a:cs typeface="Verdana"/>
              </a:rPr>
              <a:t>40,000+ people fed daily through the Reliv </a:t>
            </a:r>
            <a:r>
              <a:rPr lang="en-US" dirty="0" err="1">
                <a:latin typeface="Verdana"/>
                <a:cs typeface="Verdana"/>
              </a:rPr>
              <a:t>Kalogris</a:t>
            </a:r>
            <a:r>
              <a:rPr lang="en-US" dirty="0">
                <a:latin typeface="Verdana"/>
                <a:cs typeface="Verdana"/>
              </a:rPr>
              <a:t> Foundation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 smtClean="0">
                <a:latin typeface="Verdana"/>
                <a:cs typeface="Verdana"/>
              </a:rPr>
              <a:t>Hundreds </a:t>
            </a:r>
            <a:r>
              <a:rPr lang="en-US" dirty="0">
                <a:latin typeface="Verdana"/>
                <a:cs typeface="Verdana"/>
              </a:rPr>
              <a:t>of nutritional </a:t>
            </a:r>
            <a:r>
              <a:rPr lang="en-US" dirty="0" err="1">
                <a:latin typeface="Verdana"/>
                <a:cs typeface="Verdana"/>
              </a:rPr>
              <a:t>programmes</a:t>
            </a:r>
            <a:r>
              <a:rPr lang="en-US" dirty="0">
                <a:latin typeface="Verdana"/>
                <a:cs typeface="Verdana"/>
              </a:rPr>
              <a:t> in 9 countries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 smtClean="0">
                <a:latin typeface="Verdana"/>
                <a:cs typeface="Verdana"/>
              </a:rPr>
              <a:t>Distributor</a:t>
            </a:r>
            <a:r>
              <a:rPr lang="en-US" dirty="0">
                <a:latin typeface="Verdana"/>
                <a:cs typeface="Verdana"/>
              </a:rPr>
              <a:t>-supported</a:t>
            </a:r>
            <a:endParaRPr lang="en-GB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3664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08" y="252637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Reliv is Unique 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108" y="1565499"/>
            <a:ext cx="8219292" cy="5635401"/>
          </a:xfrm>
        </p:spPr>
        <p:txBody>
          <a:bodyPr>
            <a:normAutofit/>
          </a:bodyPr>
          <a:lstStyle/>
          <a:p>
            <a:pPr marL="228600">
              <a:lnSpc>
                <a:spcPct val="100000"/>
              </a:lnSpc>
              <a:spcAft>
                <a:spcPts val="1100"/>
              </a:spcAft>
            </a:pPr>
            <a:r>
              <a:rPr lang="en-GB" sz="2200" dirty="0">
                <a:latin typeface="Verdana"/>
                <a:cs typeface="Verdana"/>
              </a:rPr>
              <a:t>Stability – </a:t>
            </a:r>
            <a:r>
              <a:rPr lang="en-GB" sz="2200" dirty="0" smtClean="0">
                <a:latin typeface="Verdana"/>
                <a:cs typeface="Verdana"/>
              </a:rPr>
              <a:t>25+ </a:t>
            </a:r>
            <a:r>
              <a:rPr lang="en-GB" sz="2200" dirty="0">
                <a:latin typeface="Verdana"/>
                <a:cs typeface="Verdana"/>
              </a:rPr>
              <a:t>years </a:t>
            </a:r>
          </a:p>
          <a:p>
            <a:pPr marL="228600">
              <a:lnSpc>
                <a:spcPct val="100000"/>
              </a:lnSpc>
              <a:spcAft>
                <a:spcPts val="1100"/>
              </a:spcAft>
            </a:pPr>
            <a:r>
              <a:rPr lang="en-GB" sz="2200" dirty="0" err="1">
                <a:latin typeface="Verdana"/>
                <a:cs typeface="Verdana"/>
              </a:rPr>
              <a:t>Reliv</a:t>
            </a:r>
            <a:r>
              <a:rPr lang="en-GB" sz="2200" dirty="0">
                <a:latin typeface="Verdana"/>
                <a:cs typeface="Verdana"/>
              </a:rPr>
              <a:t>-owned and operated manufacturing facility </a:t>
            </a:r>
          </a:p>
          <a:p>
            <a:pPr marL="228600">
              <a:lnSpc>
                <a:spcPct val="100000"/>
              </a:lnSpc>
              <a:spcAft>
                <a:spcPts val="1100"/>
              </a:spcAft>
            </a:pPr>
            <a:r>
              <a:rPr lang="en-GB" sz="2200" dirty="0">
                <a:latin typeface="Verdana"/>
                <a:cs typeface="Verdana"/>
              </a:rPr>
              <a:t>Cutting-edge </a:t>
            </a:r>
            <a:r>
              <a:rPr lang="en-GB" sz="2200" dirty="0" smtClean="0">
                <a:latin typeface="Verdana"/>
                <a:cs typeface="Verdana"/>
              </a:rPr>
              <a:t>research </a:t>
            </a:r>
            <a:r>
              <a:rPr lang="en-GB" sz="2200" dirty="0">
                <a:latin typeface="Verdana"/>
                <a:cs typeface="Verdana"/>
              </a:rPr>
              <a:t>and </a:t>
            </a:r>
            <a:r>
              <a:rPr lang="en-GB" sz="2200" dirty="0" smtClean="0">
                <a:latin typeface="Verdana"/>
                <a:cs typeface="Verdana"/>
              </a:rPr>
              <a:t>development </a:t>
            </a:r>
            <a:r>
              <a:rPr lang="en-GB" sz="2200" dirty="0">
                <a:latin typeface="Verdana"/>
                <a:cs typeface="Verdana"/>
              </a:rPr>
              <a:t>t</a:t>
            </a:r>
            <a:r>
              <a:rPr lang="en-GB" sz="2200" dirty="0" smtClean="0">
                <a:latin typeface="Verdana"/>
                <a:cs typeface="Verdana"/>
              </a:rPr>
              <a:t>eam </a:t>
            </a:r>
            <a:endParaRPr lang="en-GB" sz="2200" dirty="0">
              <a:latin typeface="Verdana"/>
              <a:cs typeface="Verdana"/>
            </a:endParaRPr>
          </a:p>
          <a:p>
            <a:pPr marL="228600">
              <a:lnSpc>
                <a:spcPct val="100000"/>
              </a:lnSpc>
              <a:spcAft>
                <a:spcPts val="1100"/>
              </a:spcAft>
            </a:pPr>
            <a:r>
              <a:rPr lang="en-GB" sz="2200" dirty="0">
                <a:latin typeface="Verdana"/>
                <a:cs typeface="Verdana"/>
              </a:rPr>
              <a:t>International opportunity </a:t>
            </a:r>
          </a:p>
          <a:p>
            <a:pPr marL="228600">
              <a:lnSpc>
                <a:spcPct val="100000"/>
              </a:lnSpc>
              <a:spcAft>
                <a:spcPts val="1100"/>
              </a:spcAft>
            </a:pPr>
            <a:r>
              <a:rPr lang="en-GB" sz="2200" dirty="0">
                <a:latin typeface="Verdana"/>
                <a:cs typeface="Verdana"/>
              </a:rPr>
              <a:t>A proven Success System</a:t>
            </a:r>
          </a:p>
          <a:p>
            <a:pPr marL="228600">
              <a:lnSpc>
                <a:spcPct val="100000"/>
              </a:lnSpc>
              <a:spcAft>
                <a:spcPts val="1100"/>
              </a:spcAft>
            </a:pPr>
            <a:r>
              <a:rPr lang="en-GB" sz="2200" dirty="0">
                <a:latin typeface="Verdana"/>
                <a:cs typeface="Verdana"/>
              </a:rPr>
              <a:t>Patented formulas </a:t>
            </a:r>
            <a:r>
              <a:rPr lang="en-GB" sz="2200" dirty="0" smtClean="0">
                <a:latin typeface="Verdana"/>
                <a:cs typeface="Verdana"/>
              </a:rPr>
              <a:t>that are </a:t>
            </a:r>
            <a:r>
              <a:rPr lang="en-GB" sz="2200" dirty="0">
                <a:latin typeface="Verdana"/>
                <a:cs typeface="Verdana"/>
              </a:rPr>
              <a:t>safe </a:t>
            </a:r>
            <a:r>
              <a:rPr lang="en-GB" sz="2200" dirty="0" smtClean="0">
                <a:latin typeface="Verdana"/>
                <a:cs typeface="Verdana"/>
              </a:rPr>
              <a:t>and effective</a:t>
            </a:r>
            <a:endParaRPr lang="en-GB" sz="2200" dirty="0">
              <a:latin typeface="Verdana"/>
              <a:cs typeface="Verdana"/>
            </a:endParaRPr>
          </a:p>
        </p:txBody>
      </p:sp>
      <p:pic>
        <p:nvPicPr>
          <p:cNvPr id="1026" name="Picture 2" descr="N:\! Dominique\Logo's\RelivBlue29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582" y="1344059"/>
            <a:ext cx="3588609" cy="358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08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77826"/>
            <a:ext cx="10515600" cy="1325563"/>
          </a:xfrm>
          <a:effectLst/>
        </p:spPr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 Line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5" y="2006600"/>
            <a:ext cx="11909110" cy="332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1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914400"/>
            <a:ext cx="438355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712" y="213657"/>
            <a:ext cx="9801114" cy="1195596"/>
          </a:xfrm>
        </p:spPr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Business Starts With You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569" y="1501719"/>
            <a:ext cx="4814371" cy="227018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Be a product of the product </a:t>
            </a:r>
          </a:p>
          <a:p>
            <a:pPr>
              <a:lnSpc>
                <a:spcPct val="120000"/>
              </a:lnSpc>
            </a:pP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Reliv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products work!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The </a:t>
            </a:r>
            <a:r>
              <a:rPr lang="en-GB" sz="2400" dirty="0" err="1">
                <a:latin typeface="Verdana"/>
                <a:ea typeface="Verdana" panose="020B0604030504040204" pitchFamily="34" charset="0"/>
                <a:cs typeface="Verdana"/>
              </a:rPr>
              <a:t>Reliv</a:t>
            </a:r>
            <a:r>
              <a:rPr lang="en-GB" sz="2400" dirty="0">
                <a:latin typeface="Verdana"/>
                <a:ea typeface="Verdana" panose="020B0604030504040204" pitchFamily="34" charset="0"/>
                <a:cs typeface="Verdana"/>
              </a:rPr>
              <a:t> business works! </a:t>
            </a:r>
          </a:p>
          <a:p>
            <a:pPr>
              <a:lnSpc>
                <a:spcPct val="120000"/>
              </a:lnSpc>
            </a:pPr>
            <a:endParaRPr lang="en-GB" sz="2400" dirty="0">
              <a:latin typeface="Verdana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20000"/>
              </a:lnSpc>
            </a:pPr>
            <a:endParaRPr lang="en-GB" dirty="0" smtClean="0">
              <a:latin typeface="Verdana"/>
              <a:cs typeface="Verdana"/>
            </a:endParaRPr>
          </a:p>
          <a:p>
            <a:pPr>
              <a:lnSpc>
                <a:spcPct val="120000"/>
              </a:lnSpc>
            </a:pPr>
            <a:endParaRPr lang="en-GB" dirty="0">
              <a:latin typeface="Verdana"/>
              <a:cs typeface="Verdan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3899" y="3722037"/>
            <a:ext cx="5026925" cy="2308316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share some examples… </a:t>
            </a:r>
          </a:p>
          <a:p>
            <a:endParaRPr lang="en-GB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answer any questions </a:t>
            </a:r>
            <a: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stories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stories, stories!</a:t>
            </a:r>
          </a:p>
          <a:p>
            <a:endParaRPr lang="en-GB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 visible — product/business</a:t>
            </a:r>
          </a:p>
        </p:txBody>
      </p:sp>
    </p:spTree>
    <p:extLst>
      <p:ext uri="{BB962C8B-B14F-4D97-AF65-F5344CB8AC3E}">
        <p14:creationId xmlns:p14="http://schemas.microsoft.com/office/powerpoint/2010/main" val="371283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19_42415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1435100"/>
            <a:ext cx="4681728" cy="4681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Define Your Goals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813" y="1742497"/>
            <a:ext cx="10515600" cy="4351338"/>
          </a:xfrm>
        </p:spPr>
        <p:txBody>
          <a:bodyPr/>
          <a:lstStyle/>
          <a:p>
            <a:r>
              <a:rPr lang="en-GB" dirty="0" smtClean="0">
                <a:latin typeface="Verdana"/>
                <a:cs typeface="Verdana"/>
              </a:rPr>
              <a:t>Discuss your goals with your </a:t>
            </a:r>
            <a:r>
              <a:rPr lang="en-GB" dirty="0" err="1" smtClean="0">
                <a:latin typeface="Verdana"/>
                <a:cs typeface="Verdana"/>
              </a:rPr>
              <a:t>Upline</a:t>
            </a:r>
            <a:endParaRPr lang="en-GB" dirty="0">
              <a:latin typeface="Verdana"/>
              <a:cs typeface="Verdana"/>
            </a:endParaRPr>
          </a:p>
          <a:p>
            <a:pPr marL="457162" lvl="1" indent="0">
              <a:buNone/>
            </a:pPr>
            <a:r>
              <a:rPr lang="en-GB" dirty="0" smtClean="0">
                <a:latin typeface="Verdana"/>
                <a:cs typeface="Verdana"/>
              </a:rPr>
              <a:t>– Short-term</a:t>
            </a:r>
          </a:p>
          <a:p>
            <a:pPr marL="457162" lvl="1" indent="0">
              <a:buNone/>
            </a:pPr>
            <a:r>
              <a:rPr lang="en-GB" dirty="0" smtClean="0">
                <a:latin typeface="Verdana"/>
                <a:cs typeface="Verdana"/>
              </a:rPr>
              <a:t>– Long-term</a:t>
            </a:r>
          </a:p>
          <a:p>
            <a:r>
              <a:rPr lang="en-GB" dirty="0" smtClean="0">
                <a:latin typeface="Verdana"/>
                <a:cs typeface="Verdana"/>
              </a:rPr>
              <a:t>Define your </a:t>
            </a:r>
            <a:r>
              <a:rPr lang="en-GB" dirty="0" err="1" smtClean="0">
                <a:latin typeface="Verdana"/>
                <a:cs typeface="Verdana"/>
              </a:rPr>
              <a:t>Reliv</a:t>
            </a:r>
            <a:r>
              <a:rPr lang="en-GB" dirty="0" smtClean="0">
                <a:latin typeface="Verdana"/>
                <a:cs typeface="Verdana"/>
              </a:rPr>
              <a:t> working hours</a:t>
            </a:r>
          </a:p>
          <a:p>
            <a:r>
              <a:rPr lang="en-GB" dirty="0" smtClean="0">
                <a:latin typeface="Verdana"/>
                <a:cs typeface="Verdana"/>
              </a:rPr>
              <a:t>Fast Start? Master Affiliate?</a:t>
            </a:r>
            <a:endParaRPr lang="en-GB" dirty="0">
              <a:latin typeface="Verdana"/>
              <a:cs typeface="Verdana"/>
            </a:endParaRPr>
          </a:p>
          <a:p>
            <a:endParaRPr lang="en-GB" dirty="0" smtClean="0">
              <a:latin typeface="Verdana"/>
              <a:cs typeface="Verdana"/>
            </a:endParaRPr>
          </a:p>
          <a:p>
            <a:r>
              <a:rPr lang="en-GB" b="1" dirty="0" smtClean="0">
                <a:latin typeface="Verdana"/>
                <a:cs typeface="Verdana"/>
              </a:rPr>
              <a:t>Make a Plan of Action</a:t>
            </a:r>
          </a:p>
          <a:p>
            <a:endParaRPr lang="fr-FR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0434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:\! Shared Marketing\Photoshoot 2014\Group - Distributor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3"/>
          <a:stretch/>
        </p:blipFill>
        <p:spPr bwMode="auto">
          <a:xfrm>
            <a:off x="4098274" y="751770"/>
            <a:ext cx="8093726" cy="611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682" y="246792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Growth Comes From New People </a:t>
            </a:r>
            <a:endParaRPr lang="en-GB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72355"/>
            <a:ext cx="5765651" cy="417223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GB" sz="2000" dirty="0">
                <a:latin typeface="Verdana"/>
                <a:cs typeface="Verdana"/>
              </a:rPr>
              <a:t>Sharing the whole Reliv picture</a:t>
            </a:r>
            <a:br>
              <a:rPr lang="en-GB" sz="2000" dirty="0">
                <a:latin typeface="Verdana"/>
                <a:cs typeface="Verdana"/>
              </a:rPr>
            </a:br>
            <a:r>
              <a:rPr lang="en-GB" sz="2000" dirty="0">
                <a:latin typeface="Verdana"/>
                <a:cs typeface="Verdana"/>
              </a:rPr>
              <a:t>– Company</a:t>
            </a:r>
            <a:br>
              <a:rPr lang="en-GB" sz="2000" dirty="0">
                <a:latin typeface="Verdana"/>
                <a:cs typeface="Verdana"/>
              </a:rPr>
            </a:br>
            <a:r>
              <a:rPr lang="en-GB" sz="2000" dirty="0">
                <a:latin typeface="Verdana"/>
                <a:cs typeface="Verdana"/>
              </a:rPr>
              <a:t>– Products</a:t>
            </a:r>
            <a:br>
              <a:rPr lang="en-GB" sz="2000" dirty="0">
                <a:latin typeface="Verdana"/>
                <a:cs typeface="Verdana"/>
              </a:rPr>
            </a:br>
            <a:r>
              <a:rPr lang="en-GB" sz="2000" dirty="0">
                <a:latin typeface="Verdana"/>
                <a:cs typeface="Verdana"/>
              </a:rPr>
              <a:t>– Mission </a:t>
            </a:r>
            <a:br>
              <a:rPr lang="en-GB" sz="2000" dirty="0">
                <a:latin typeface="Verdana"/>
                <a:cs typeface="Verdana"/>
              </a:rPr>
            </a:br>
            <a:r>
              <a:rPr lang="en-GB" sz="2000" dirty="0">
                <a:latin typeface="Verdana"/>
                <a:cs typeface="Verdana"/>
              </a:rPr>
              <a:t>– Opportunity</a:t>
            </a:r>
          </a:p>
          <a:p>
            <a:pPr>
              <a:lnSpc>
                <a:spcPct val="110000"/>
              </a:lnSpc>
            </a:pPr>
            <a:endParaRPr lang="en-GB" sz="2000" dirty="0">
              <a:latin typeface="Verdana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2000" dirty="0">
                <a:latin typeface="Verdana"/>
                <a:cs typeface="Verdana"/>
              </a:rPr>
              <a:t>Leads to… </a:t>
            </a:r>
            <a:br>
              <a:rPr lang="en-GB" sz="2000" dirty="0">
                <a:latin typeface="Verdana"/>
                <a:cs typeface="Verdana"/>
              </a:rPr>
            </a:br>
            <a:r>
              <a:rPr lang="en-GB" sz="2000" dirty="0">
                <a:latin typeface="Verdana"/>
                <a:cs typeface="Verdana"/>
              </a:rPr>
              <a:t> – New Customers</a:t>
            </a:r>
            <a:br>
              <a:rPr lang="en-GB" sz="2000" dirty="0">
                <a:latin typeface="Verdana"/>
                <a:cs typeface="Verdana"/>
              </a:rPr>
            </a:br>
            <a:r>
              <a:rPr lang="en-GB" sz="2000" dirty="0">
                <a:latin typeface="Verdana"/>
                <a:cs typeface="Verdana"/>
              </a:rPr>
              <a:t> – Distributors </a:t>
            </a:r>
            <a:r>
              <a:rPr lang="en-GB" sz="2000" dirty="0" smtClean="0">
                <a:latin typeface="Verdana"/>
                <a:cs typeface="Verdana"/>
              </a:rPr>
              <a:t>and </a:t>
            </a:r>
            <a:r>
              <a:rPr lang="en-GB" sz="2000" dirty="0">
                <a:latin typeface="Verdana"/>
                <a:cs typeface="Verdana"/>
              </a:rPr>
              <a:t>Master Affiliates</a:t>
            </a:r>
            <a:br>
              <a:rPr lang="en-GB" sz="2000" dirty="0">
                <a:latin typeface="Verdana"/>
                <a:cs typeface="Verdana"/>
              </a:rPr>
            </a:br>
            <a:r>
              <a:rPr lang="en-GB" sz="2000" dirty="0">
                <a:latin typeface="Verdana"/>
                <a:cs typeface="Verdana"/>
              </a:rPr>
              <a:t> – Referrals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000" dirty="0">
              <a:latin typeface="Verdana"/>
              <a:cs typeface="Verdana"/>
            </a:endParaRPr>
          </a:p>
          <a:p>
            <a:pPr>
              <a:lnSpc>
                <a:spcPct val="110000"/>
              </a:lnSpc>
            </a:pPr>
            <a:r>
              <a:rPr lang="en-GB" sz="2000" dirty="0">
                <a:latin typeface="Verdana"/>
                <a:cs typeface="Verdana"/>
              </a:rPr>
              <a:t>Sponsoring </a:t>
            </a:r>
            <a:r>
              <a:rPr lang="en-GB" sz="2000" dirty="0" smtClean="0">
                <a:latin typeface="Verdana"/>
                <a:cs typeface="Verdana"/>
              </a:rPr>
              <a:t>+ Volume </a:t>
            </a:r>
            <a:r>
              <a:rPr lang="en-GB" sz="2000" dirty="0">
                <a:latin typeface="Verdana"/>
                <a:cs typeface="Verdana"/>
              </a:rPr>
              <a:t>= Momentum</a:t>
            </a:r>
          </a:p>
          <a:p>
            <a:pPr>
              <a:lnSpc>
                <a:spcPct val="110000"/>
              </a:lnSpc>
            </a:pPr>
            <a:endParaRPr lang="en-GB"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8226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eliv Co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1B0"/>
      </a:accent1>
      <a:accent2>
        <a:srgbClr val="00A4E4"/>
      </a:accent2>
      <a:accent3>
        <a:srgbClr val="FFFFFF"/>
      </a:accent3>
      <a:accent4>
        <a:srgbClr val="F14723"/>
      </a:accent4>
      <a:accent5>
        <a:srgbClr val="F8971D"/>
      </a:accent5>
      <a:accent6>
        <a:srgbClr val="7BB931"/>
      </a:accent6>
      <a:hlink>
        <a:srgbClr val="00B1B0"/>
      </a:hlink>
      <a:folHlink>
        <a:srgbClr val="00A4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4149</TotalTime>
  <Words>976</Words>
  <Application>Microsoft Macintosh PowerPoint</Application>
  <PresentationFormat>Custom</PresentationFormat>
  <Paragraphs>281</Paragraphs>
  <Slides>38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1_Office Theme</vt:lpstr>
      <vt:lpstr>Welcome</vt:lpstr>
      <vt:lpstr>Reliv Basic Training </vt:lpstr>
      <vt:lpstr>Why Reliv?</vt:lpstr>
      <vt:lpstr>Kalogris Foundation: The Reliv Mission </vt:lpstr>
      <vt:lpstr>Reliv is Unique </vt:lpstr>
      <vt:lpstr>Product Line</vt:lpstr>
      <vt:lpstr>Your Business Starts With You</vt:lpstr>
      <vt:lpstr>Define Your Goals</vt:lpstr>
      <vt:lpstr>Growth Comes From New People </vt:lpstr>
      <vt:lpstr>Your Contact Plan</vt:lpstr>
      <vt:lpstr>Set up Appointments</vt:lpstr>
      <vt:lpstr>Hold an Appointment</vt:lpstr>
      <vt:lpstr>Ask For a Decision:  Products</vt:lpstr>
      <vt:lpstr>Ask For a Decision: Business</vt:lpstr>
      <vt:lpstr>Follow-Up With Your Customers</vt:lpstr>
      <vt:lpstr>PowerPoint Presentation</vt:lpstr>
      <vt:lpstr>PowerPoint Presentation</vt:lpstr>
      <vt:lpstr>Build Your Team</vt:lpstr>
      <vt:lpstr>How the Reliv System Benefits You</vt:lpstr>
      <vt:lpstr>Connect Using the Reliv System</vt:lpstr>
      <vt:lpstr>Upline: Your First Element </vt:lpstr>
      <vt:lpstr>Upline: 2 on 1 Appointment </vt:lpstr>
      <vt:lpstr>3-Way Calls</vt:lpstr>
      <vt:lpstr>Monday Night Conference Call</vt:lpstr>
      <vt:lpstr>Monday Night Conference Call</vt:lpstr>
      <vt:lpstr>Business Opportunity Meeting</vt:lpstr>
      <vt:lpstr>Saturday Basic Training</vt:lpstr>
      <vt:lpstr>Special Events/MATS</vt:lpstr>
      <vt:lpstr>Conferences </vt:lpstr>
      <vt:lpstr>The Reliv System</vt:lpstr>
      <vt:lpstr>Your Weekly Action Plan</vt:lpstr>
      <vt:lpstr>Your Goals for This Month</vt:lpstr>
      <vt:lpstr>Importance of Attitudes </vt:lpstr>
      <vt:lpstr>Compensation Plan</vt:lpstr>
      <vt:lpstr>Promotions and Incentives</vt:lpstr>
      <vt:lpstr>Big Goals = Big Rewards</vt:lpstr>
      <vt:lpstr>Who’s Next?</vt:lpstr>
      <vt:lpstr>The Only Variable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Frances Webb</dc:creator>
  <cp:lastModifiedBy>Brett Nunnally</cp:lastModifiedBy>
  <cp:revision>235</cp:revision>
  <dcterms:created xsi:type="dcterms:W3CDTF">2013-08-02T14:47:43Z</dcterms:created>
  <dcterms:modified xsi:type="dcterms:W3CDTF">2019-08-15T15:36:33Z</dcterms:modified>
</cp:coreProperties>
</file>