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93D"/>
    <a:srgbClr val="704C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E394-48EA-4865-94FB-15EAA42D7E9D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F0B85-F51F-4DB4-B7C9-E7B6EB63A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884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0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5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92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57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1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8F35-DF9B-4F95-8E2C-3AD87F9A5CB7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B7981-5ABC-41C7-99C2-1362563CB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0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6C1B1-E950-49C1-B0C9-5FF8CD7D93C6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0903A-DEEC-4536-90FA-E585749BB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9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72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47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2pPr>
            <a:lvl3pPr marL="1088494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3pPr>
            <a:lvl4pPr marL="163274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4pPr>
            <a:lvl5pPr marL="2176987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5pPr>
            <a:lvl6pPr marL="2721234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6pPr>
            <a:lvl7pPr marL="3265482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7pPr>
            <a:lvl8pPr marL="3809728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8pPr>
            <a:lvl9pPr marL="435397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FADED-D64D-4C72-8A87-F10C8640539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90D1D-05F2-4BE0-A781-E8E4D86CD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6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3734" y="2133601"/>
            <a:ext cx="9652000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8933" y="2133601"/>
            <a:ext cx="9654117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8E1F-8EAA-4072-8ECB-1BADB0375BD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C47B-1852-439B-B95E-201205FEC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3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0A9C-F88E-44C9-9F8C-4A6EF426757F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63587-7B37-41AF-A934-CCAEB9668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6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9741-7073-43B7-B72F-FBAA8A71EF10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32AA3-31A3-468E-B89C-A15DB203E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6F1BE-1636-4B00-89F3-615FB96A245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F9D1-C2F0-4271-8DE4-31A8BF7C3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824"/>
            </a:lvl1pPr>
            <a:lvl2pPr>
              <a:defRPr sz="3300"/>
            </a:lvl2pPr>
            <a:lvl3pPr>
              <a:defRPr sz="285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1C39B-630F-4BA0-B597-550DD168994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AAAB-D5B5-405B-846D-E0685EB4E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5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24"/>
            </a:lvl1pPr>
            <a:lvl2pPr marL="544247" indent="0">
              <a:buNone/>
              <a:defRPr sz="3300"/>
            </a:lvl2pPr>
            <a:lvl3pPr marL="1088494" indent="0">
              <a:buNone/>
              <a:defRPr sz="2850"/>
            </a:lvl3pPr>
            <a:lvl4pPr marL="1632741" indent="0">
              <a:buNone/>
              <a:defRPr sz="2400"/>
            </a:lvl4pPr>
            <a:lvl5pPr marL="2176987" indent="0">
              <a:buNone/>
              <a:defRPr sz="2400"/>
            </a:lvl5pPr>
            <a:lvl6pPr marL="2721234" indent="0">
              <a:buNone/>
              <a:defRPr sz="2400"/>
            </a:lvl6pPr>
            <a:lvl7pPr marL="3265482" indent="0">
              <a:buNone/>
              <a:defRPr sz="2400"/>
            </a:lvl7pPr>
            <a:lvl8pPr marL="3809728" indent="0">
              <a:buNone/>
              <a:defRPr sz="2400"/>
            </a:lvl8pPr>
            <a:lvl9pPr marL="4353975" indent="0">
              <a:buNone/>
              <a:defRPr sz="24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90381-2FCC-48D2-B9B8-F4B51EEDC28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6E7E-0ECA-4133-A489-665A1FD84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5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5B97-F82E-42FF-A027-0D3534754ED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1C738-22D8-46A5-9B84-7288151DB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7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16251" y="366713"/>
            <a:ext cx="487680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734" y="366713"/>
            <a:ext cx="14429317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4818-99DE-4A53-A0F8-5FA939D3DFE9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B9277-D3AB-4643-9D89-C3B58993F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4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541" y="275035"/>
            <a:ext cx="109729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41" y="1600200"/>
            <a:ext cx="10972919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41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AF1F6812-E1C2-47CD-B9D2-00C6D0032BA2}" type="datetimeFigureOut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591" y="6356748"/>
            <a:ext cx="3860819" cy="364331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ctr" defTabSz="544247" fontAlgn="auto">
              <a:spcBef>
                <a:spcPts val="0"/>
              </a:spcBef>
              <a:spcAft>
                <a:spcPts val="0"/>
              </a:spcAft>
              <a:defRPr sz="1425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144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 algn="r"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B5D1C987-F417-412F-BDA5-23F25C3B73BE}" type="slidenum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0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44043" rtl="0" eaLnBrk="1" fontAlgn="base" hangingPunct="1">
        <a:spcBef>
          <a:spcPct val="0"/>
        </a:spcBef>
        <a:spcAft>
          <a:spcPct val="0"/>
        </a:spcAft>
        <a:defRPr sz="5249" kern="1200">
          <a:solidFill>
            <a:schemeClr val="tx1"/>
          </a:solidFill>
          <a:latin typeface="Verdana"/>
          <a:ea typeface="Verdana"/>
          <a:cs typeface="+mj-cs"/>
        </a:defRPr>
      </a:lvl1pPr>
      <a:lvl2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2pPr>
      <a:lvl3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3pPr>
      <a:lvl4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4pPr>
      <a:lvl5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5pPr>
      <a:lvl6pPr marL="342854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6pPr>
      <a:lvl7pPr marL="685709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7pPr>
      <a:lvl8pPr marL="1028563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8pPr>
      <a:lvl9pPr marL="1371417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9pPr>
    </p:titleStyle>
    <p:bodyStyle>
      <a:lvl1pPr marL="407139" indent="-407139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24" kern="1200">
          <a:solidFill>
            <a:schemeClr val="tx1"/>
          </a:solidFill>
          <a:latin typeface="Verdana"/>
          <a:ea typeface="Verdana"/>
          <a:cs typeface="+mn-cs"/>
        </a:defRPr>
      </a:lvl1pPr>
      <a:lvl2pPr marL="883326" indent="-339283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Verdana"/>
          <a:ea typeface="Verdana"/>
          <a:cs typeface="+mn-cs"/>
        </a:defRPr>
      </a:lvl2pPr>
      <a:lvl3pPr marL="1359512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50" kern="1200">
          <a:solidFill>
            <a:schemeClr val="tx1"/>
          </a:solidFill>
          <a:latin typeface="Verdana"/>
          <a:ea typeface="Verdana"/>
          <a:cs typeface="+mn-cs"/>
        </a:defRPr>
      </a:lvl3pPr>
      <a:lvl4pPr marL="1904746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/>
          <a:ea typeface="Verdana"/>
          <a:cs typeface="+mn-cs"/>
        </a:defRPr>
      </a:lvl4pPr>
      <a:lvl5pPr marL="2448789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Verdana"/>
          <a:ea typeface="Verdana"/>
          <a:cs typeface="+mn-cs"/>
        </a:defRPr>
      </a:lvl5pPr>
      <a:lvl6pPr marL="2993358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05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52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099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4424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8849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32741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17698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2123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265482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09728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353975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pic>
        <p:nvPicPr>
          <p:cNvPr id="3" name="Picture 2" descr="RelivWhite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1" y="676544"/>
            <a:ext cx="4114398" cy="4114398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0" y="5381434"/>
            <a:ext cx="12192000" cy="1008361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r>
              <a:rPr lang="en-US" sz="3600" b="1" dirty="0">
                <a:solidFill>
                  <a:srgbClr val="FFFFFF"/>
                </a:solidFill>
              </a:rPr>
              <a:t>De </a:t>
            </a:r>
            <a:r>
              <a:rPr lang="en-US" sz="3600" b="1" dirty="0" err="1">
                <a:solidFill>
                  <a:srgbClr val="FFFFFF"/>
                </a:solidFill>
              </a:rPr>
              <a:t>viering</a:t>
            </a:r>
            <a:r>
              <a:rPr lang="en-US" sz="3600" b="1" dirty="0">
                <a:solidFill>
                  <a:srgbClr val="FFFFFF"/>
                </a:solidFill>
              </a:rPr>
              <a:t> van 35 </a:t>
            </a:r>
            <a:r>
              <a:rPr lang="en-US" sz="3600" b="1" dirty="0" err="1">
                <a:solidFill>
                  <a:srgbClr val="FFFFFF"/>
                </a:solidFill>
              </a:rPr>
              <a:t>jaar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 err="1">
                <a:solidFill>
                  <a:srgbClr val="FFFFFF"/>
                </a:solidFill>
              </a:rPr>
              <a:t>levens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 err="1">
                <a:solidFill>
                  <a:srgbClr val="FFFFFF"/>
                </a:solidFill>
              </a:rPr>
              <a:t>transformeren</a:t>
            </a:r>
            <a:r>
              <a:rPr lang="en-US" sz="3600" b="1" dirty="0">
                <a:solidFill>
                  <a:srgbClr val="FFFFFF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0068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93023"/>
            <a:ext cx="12192000" cy="1294083"/>
          </a:xfrm>
        </p:spPr>
        <p:txBody>
          <a:bodyPr/>
          <a:lstStyle/>
          <a:p>
            <a:r>
              <a:rPr lang="en-US" sz="3600" b="1" dirty="0" err="1">
                <a:solidFill>
                  <a:schemeClr val="bg1"/>
                </a:solidFill>
              </a:rPr>
              <a:t>Reliv</a:t>
            </a:r>
            <a:r>
              <a:rPr lang="en-US" sz="3600" b="1" dirty="0">
                <a:solidFill>
                  <a:schemeClr val="bg1"/>
                </a:solidFill>
              </a:rPr>
              <a:t> is </a:t>
            </a:r>
            <a:r>
              <a:rPr lang="en-US" sz="3600" b="1" dirty="0" err="1">
                <a:solidFill>
                  <a:schemeClr val="bg1"/>
                </a:solidFill>
              </a:rPr>
              <a:t>een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bedrijf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binnen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welzijnsindustrie</a:t>
            </a:r>
            <a:r>
              <a:rPr lang="en-US" sz="3600" b="1" dirty="0">
                <a:solidFill>
                  <a:schemeClr val="bg1"/>
                </a:solidFill>
              </a:rPr>
              <a:t>. We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 err="1">
                <a:solidFill>
                  <a:schemeClr val="bg1"/>
                </a:solidFill>
              </a:rPr>
              <a:t>helpen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mensen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een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blij</a:t>
            </a:r>
            <a:r>
              <a:rPr lang="en-US" sz="3600" b="1" dirty="0">
                <a:solidFill>
                  <a:schemeClr val="bg1"/>
                </a:solidFill>
              </a:rPr>
              <a:t> en </a:t>
            </a:r>
            <a:r>
              <a:rPr lang="en-US" sz="3600" b="1" dirty="0" err="1">
                <a:solidFill>
                  <a:schemeClr val="bg1"/>
                </a:solidFill>
              </a:rPr>
              <a:t>vervuld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 err="1">
                <a:solidFill>
                  <a:schemeClr val="bg1"/>
                </a:solidFill>
              </a:rPr>
              <a:t>leven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leiden</a:t>
            </a:r>
            <a:r>
              <a:rPr lang="en-US" sz="36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 descr="_I8A740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5" r="1136" b="1389"/>
          <a:stretch/>
        </p:blipFill>
        <p:spPr>
          <a:xfrm>
            <a:off x="2912167" y="2794007"/>
            <a:ext cx="5997703" cy="3589867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87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6562" y="695328"/>
            <a:ext cx="7200867" cy="1142888"/>
          </a:xfrm>
        </p:spPr>
        <p:txBody>
          <a:bodyPr/>
          <a:lstStyle/>
          <a:p>
            <a:pPr algn="l"/>
            <a:r>
              <a:rPr lang="en-US" sz="4000" b="1" dirty="0" err="1">
                <a:solidFill>
                  <a:schemeClr val="bg1"/>
                </a:solidFill>
              </a:rPr>
              <a:t>Wij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zijn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Reliv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err="1">
                <a:solidFill>
                  <a:schemeClr val="bg1"/>
                </a:solidFill>
              </a:rPr>
              <a:t>Aangenaam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kennis</a:t>
            </a:r>
            <a:r>
              <a:rPr lang="en-US" sz="4000" b="1" dirty="0">
                <a:solidFill>
                  <a:schemeClr val="bg1"/>
                </a:solidFill>
              </a:rPr>
              <a:t> met je </a:t>
            </a:r>
            <a:r>
              <a:rPr lang="en-US" sz="4000" b="1" dirty="0" err="1">
                <a:solidFill>
                  <a:schemeClr val="bg1"/>
                </a:solidFill>
              </a:rPr>
              <a:t>te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maken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6081" y="2327858"/>
            <a:ext cx="9822386" cy="4600125"/>
          </a:xfrm>
        </p:spPr>
        <p:txBody>
          <a:bodyPr>
            <a:normAutofit/>
          </a:bodyPr>
          <a:lstStyle/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700" dirty="0"/>
              <a:t>We </a:t>
            </a:r>
            <a:r>
              <a:rPr lang="en-US" sz="2700" dirty="0" err="1"/>
              <a:t>begonnen</a:t>
            </a:r>
            <a:r>
              <a:rPr lang="en-US" sz="2700" dirty="0"/>
              <a:t> 35 </a:t>
            </a:r>
            <a:r>
              <a:rPr lang="en-US" sz="2700" dirty="0" err="1"/>
              <a:t>jaar</a:t>
            </a:r>
            <a:r>
              <a:rPr lang="en-US" sz="2700" dirty="0"/>
              <a:t> </a:t>
            </a:r>
            <a:r>
              <a:rPr lang="en-US" sz="2700" dirty="0" err="1"/>
              <a:t>geleden</a:t>
            </a:r>
            <a:r>
              <a:rPr lang="en-US" sz="2700" dirty="0"/>
              <a:t> met </a:t>
            </a:r>
            <a:r>
              <a:rPr lang="en-US" sz="2700" dirty="0" err="1"/>
              <a:t>één</a:t>
            </a:r>
            <a:r>
              <a:rPr lang="en-US" sz="2700" dirty="0"/>
              <a:t> product</a:t>
            </a:r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700" dirty="0"/>
              <a:t>We </a:t>
            </a:r>
            <a:r>
              <a:rPr lang="en-US" sz="2700" dirty="0" err="1"/>
              <a:t>maken</a:t>
            </a:r>
            <a:r>
              <a:rPr lang="en-US" sz="2700" dirty="0"/>
              <a:t> </a:t>
            </a:r>
            <a:r>
              <a:rPr lang="en-US" sz="2700" dirty="0" err="1"/>
              <a:t>voedingsshakes</a:t>
            </a:r>
            <a:r>
              <a:rPr lang="en-US" sz="2700" dirty="0"/>
              <a:t> </a:t>
            </a:r>
            <a:r>
              <a:rPr lang="en-US" sz="2700" dirty="0" err="1"/>
              <a:t>voor</a:t>
            </a:r>
            <a:r>
              <a:rPr lang="en-US" sz="2700" dirty="0"/>
              <a:t> de </a:t>
            </a:r>
            <a:r>
              <a:rPr lang="en-US" sz="2700" dirty="0" err="1"/>
              <a:t>hele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 err="1"/>
              <a:t>familie</a:t>
            </a:r>
            <a:r>
              <a:rPr lang="en-US" sz="2700" dirty="0"/>
              <a:t> en </a:t>
            </a:r>
            <a:r>
              <a:rPr lang="en-US" sz="2700" dirty="0" err="1"/>
              <a:t>tevens</a:t>
            </a:r>
            <a:r>
              <a:rPr lang="en-US" sz="2700" dirty="0"/>
              <a:t> </a:t>
            </a:r>
            <a:r>
              <a:rPr lang="en-US" sz="2700" dirty="0" err="1"/>
              <a:t>gerichte</a:t>
            </a:r>
            <a:r>
              <a:rPr lang="en-US" sz="2700" dirty="0"/>
              <a:t> </a:t>
            </a:r>
            <a:r>
              <a:rPr lang="en-US" sz="2700" dirty="0" err="1"/>
              <a:t>formules</a:t>
            </a:r>
            <a:endParaRPr lang="en-US" sz="2700" dirty="0"/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700" dirty="0"/>
              <a:t>We </a:t>
            </a:r>
            <a:r>
              <a:rPr lang="en-US" sz="2700" dirty="0" err="1"/>
              <a:t>eisen</a:t>
            </a:r>
            <a:r>
              <a:rPr lang="en-US" sz="2700" dirty="0"/>
              <a:t> </a:t>
            </a:r>
            <a:r>
              <a:rPr lang="en-US" sz="2700" dirty="0" err="1"/>
              <a:t>kwaliteit</a:t>
            </a:r>
            <a:r>
              <a:rPr lang="en-US" sz="2700" dirty="0"/>
              <a:t> en </a:t>
            </a:r>
            <a:r>
              <a:rPr lang="en-US" sz="2700" dirty="0" err="1"/>
              <a:t>overzien</a:t>
            </a:r>
            <a:r>
              <a:rPr lang="en-US" sz="2700" dirty="0"/>
              <a:t> het hele </a:t>
            </a:r>
            <a:r>
              <a:rPr lang="en-US" sz="2700" dirty="0" err="1"/>
              <a:t>productieproces</a:t>
            </a:r>
            <a:r>
              <a:rPr lang="en-US" sz="2700" dirty="0"/>
              <a:t>, </a:t>
            </a:r>
            <a:r>
              <a:rPr lang="en-US" sz="2700" dirty="0" err="1"/>
              <a:t>alsmede</a:t>
            </a:r>
            <a:r>
              <a:rPr lang="en-US" sz="2700" dirty="0"/>
              <a:t> R&amp;D</a:t>
            </a:r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700" dirty="0" err="1"/>
              <a:t>Wij</a:t>
            </a:r>
            <a:r>
              <a:rPr lang="en-US" sz="2700" dirty="0"/>
              <a:t> </a:t>
            </a:r>
            <a:r>
              <a:rPr lang="en-US" sz="2700" dirty="0" err="1"/>
              <a:t>zijn</a:t>
            </a:r>
            <a:r>
              <a:rPr lang="en-US" sz="2700" dirty="0"/>
              <a:t> al 35 </a:t>
            </a:r>
            <a:r>
              <a:rPr lang="en-US" sz="2700" dirty="0" err="1"/>
              <a:t>jaar</a:t>
            </a:r>
            <a:r>
              <a:rPr lang="en-US" sz="2700" dirty="0"/>
              <a:t> </a:t>
            </a:r>
            <a:r>
              <a:rPr lang="en-US" sz="2700" dirty="0" err="1"/>
              <a:t>leiders</a:t>
            </a:r>
            <a:r>
              <a:rPr lang="en-US" sz="2700" dirty="0"/>
              <a:t> </a:t>
            </a:r>
            <a:r>
              <a:rPr lang="en-US" sz="2700" dirty="0" err="1"/>
              <a:t>binnen</a:t>
            </a:r>
            <a:r>
              <a:rPr lang="en-US" sz="2700" dirty="0"/>
              <a:t> de </a:t>
            </a:r>
            <a:r>
              <a:rPr lang="en-US" sz="2700" dirty="0" err="1"/>
              <a:t>welzijnsindustrie</a:t>
            </a:r>
            <a:endParaRPr lang="en-US" sz="2700" dirty="0"/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700" dirty="0"/>
              <a:t>We </a:t>
            </a:r>
            <a:r>
              <a:rPr lang="en-US" sz="2700" dirty="0" err="1"/>
              <a:t>helpen</a:t>
            </a:r>
            <a:r>
              <a:rPr lang="en-US" sz="2700" dirty="0"/>
              <a:t> </a:t>
            </a:r>
            <a:r>
              <a:rPr lang="en-US" sz="2700" dirty="0" err="1"/>
              <a:t>mensen</a:t>
            </a:r>
            <a:r>
              <a:rPr lang="en-US" sz="2700" dirty="0"/>
              <a:t> </a:t>
            </a:r>
            <a:r>
              <a:rPr lang="en-US" sz="2700" dirty="0" err="1"/>
              <a:t>hun</a:t>
            </a:r>
            <a:r>
              <a:rPr lang="en-US" sz="2700" dirty="0"/>
              <a:t> </a:t>
            </a:r>
            <a:r>
              <a:rPr lang="en-US" sz="2700" dirty="0" err="1"/>
              <a:t>doelen</a:t>
            </a:r>
            <a:r>
              <a:rPr lang="en-US" sz="2700" dirty="0"/>
              <a:t> </a:t>
            </a:r>
            <a:r>
              <a:rPr lang="en-US" sz="2700" dirty="0" err="1"/>
              <a:t>te</a:t>
            </a:r>
            <a:r>
              <a:rPr lang="en-US" sz="2700" dirty="0"/>
              <a:t> </a:t>
            </a:r>
            <a:r>
              <a:rPr lang="en-US" sz="2700" dirty="0" err="1"/>
              <a:t>bereiken</a:t>
            </a:r>
            <a:r>
              <a:rPr lang="en-US" sz="2700" dirty="0"/>
              <a:t>: </a:t>
            </a:r>
            <a:r>
              <a:rPr lang="en-US" sz="2700" dirty="0" err="1"/>
              <a:t>financiële</a:t>
            </a:r>
            <a:r>
              <a:rPr lang="en-US" sz="2700" dirty="0"/>
              <a:t> </a:t>
            </a:r>
            <a:r>
              <a:rPr lang="en-US" sz="2700" dirty="0" err="1"/>
              <a:t>vrijheid</a:t>
            </a:r>
            <a:r>
              <a:rPr lang="en-US" sz="2700" dirty="0"/>
              <a:t> en het </a:t>
            </a:r>
            <a:r>
              <a:rPr lang="en-US" sz="2700" dirty="0" err="1"/>
              <a:t>behouden</a:t>
            </a:r>
            <a:r>
              <a:rPr lang="en-US" sz="2700" dirty="0"/>
              <a:t> van </a:t>
            </a:r>
            <a:r>
              <a:rPr lang="en-US" sz="2700" dirty="0" err="1"/>
              <a:t>hun</a:t>
            </a:r>
            <a:r>
              <a:rPr lang="en-US" sz="2700" dirty="0"/>
              <a:t> </a:t>
            </a:r>
            <a:r>
              <a:rPr lang="en-US" sz="2700" dirty="0" err="1"/>
              <a:t>welzijn</a:t>
            </a:r>
            <a:r>
              <a:rPr lang="en-US" sz="2700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798">
            <a:off x="9112645" y="-29681"/>
            <a:ext cx="3069431" cy="3069431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/>
          <a:stretch/>
        </p:blipFill>
        <p:spPr>
          <a:xfrm rot="391163">
            <a:off x="8921307" y="3016528"/>
            <a:ext cx="3199450" cy="1948616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5575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38378" y="328606"/>
            <a:ext cx="7395282" cy="1142888"/>
          </a:xfrm>
        </p:spPr>
        <p:txBody>
          <a:bodyPr/>
          <a:lstStyle/>
          <a:p>
            <a:pPr algn="l"/>
            <a:r>
              <a:rPr lang="en-US" sz="4349" b="1" dirty="0"/>
              <a:t>De </a:t>
            </a:r>
            <a:r>
              <a:rPr lang="en-US" sz="4349" b="1" dirty="0" err="1"/>
              <a:t>noodzaak</a:t>
            </a:r>
            <a:r>
              <a:rPr lang="en-US" sz="4349" b="1" dirty="0"/>
              <a:t> van </a:t>
            </a:r>
            <a:r>
              <a:rPr lang="en-US" sz="4349" b="1" dirty="0" err="1"/>
              <a:t>goede</a:t>
            </a:r>
            <a:r>
              <a:rPr lang="en-US" sz="4349" b="1" dirty="0"/>
              <a:t> </a:t>
            </a:r>
            <a:r>
              <a:rPr lang="en-US" sz="4349" b="1" dirty="0" err="1"/>
              <a:t>voeding</a:t>
            </a:r>
            <a:endParaRPr lang="en-US" sz="4349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38379" y="1665690"/>
            <a:ext cx="7395281" cy="4843532"/>
          </a:xfrm>
        </p:spPr>
        <p:txBody>
          <a:bodyPr/>
          <a:lstStyle/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 err="1">
                <a:solidFill>
                  <a:schemeClr val="bg1"/>
                </a:solidFill>
              </a:rPr>
              <a:t>Mensen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leiden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drukke</a:t>
            </a:r>
            <a:r>
              <a:rPr lang="en-US" sz="3375" dirty="0">
                <a:solidFill>
                  <a:schemeClr val="bg1"/>
                </a:solidFill>
              </a:rPr>
              <a:t> en </a:t>
            </a:r>
            <a:r>
              <a:rPr lang="en-US" sz="3375" dirty="0" err="1">
                <a:solidFill>
                  <a:schemeClr val="bg1"/>
                </a:solidFill>
              </a:rPr>
              <a:t>veeleisende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levens</a:t>
            </a:r>
            <a:endParaRPr lang="en-US" sz="3375" dirty="0">
              <a:solidFill>
                <a:schemeClr val="bg1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 err="1">
                <a:solidFill>
                  <a:schemeClr val="bg1"/>
                </a:solidFill>
              </a:rPr>
              <a:t>Ons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lichaam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heeft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dagelijks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voeding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nodig</a:t>
            </a:r>
            <a:endParaRPr lang="en-US" sz="3375" dirty="0">
              <a:solidFill>
                <a:schemeClr val="bg1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 err="1">
                <a:solidFill>
                  <a:schemeClr val="bg1"/>
                </a:solidFill>
              </a:rPr>
              <a:t>Wij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maken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goede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voeding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eenvoudig</a:t>
            </a:r>
            <a:r>
              <a:rPr lang="en-US" sz="3375" dirty="0">
                <a:solidFill>
                  <a:schemeClr val="bg1"/>
                </a:solidFill>
              </a:rPr>
              <a:t>, </a:t>
            </a:r>
            <a:r>
              <a:rPr lang="en-US" sz="3375" dirty="0" err="1">
                <a:solidFill>
                  <a:schemeClr val="bg1"/>
                </a:solidFill>
              </a:rPr>
              <a:t>dankzij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onze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complexe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voedingskundige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formules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 descr="cheeseburg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403">
            <a:off x="756990" y="647115"/>
            <a:ext cx="3327470" cy="242663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3211">
            <a:off x="223476" y="3204630"/>
            <a:ext cx="3428665" cy="342866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567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094"/>
            <a:ext cx="12192000" cy="68850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90214" y="471435"/>
            <a:ext cx="11556643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>
                <a:latin typeface="Verdana" charset="0"/>
              </a:rPr>
              <a:t>Waarom</a:t>
            </a:r>
            <a:r>
              <a:rPr lang="en-US" sz="4724" b="1" dirty="0">
                <a:latin typeface="Verdana" charset="0"/>
              </a:rPr>
              <a:t> </a:t>
            </a:r>
            <a:r>
              <a:rPr lang="en-US" sz="4724" b="1" dirty="0" err="1">
                <a:latin typeface="Verdana" charset="0"/>
              </a:rPr>
              <a:t>onze</a:t>
            </a:r>
            <a:r>
              <a:rPr lang="en-US" sz="4724" b="1" dirty="0">
                <a:latin typeface="Verdana" charset="0"/>
              </a:rPr>
              <a:t> </a:t>
            </a:r>
            <a:r>
              <a:rPr lang="en-US" sz="4724" b="1" dirty="0" err="1">
                <a:latin typeface="Verdana" charset="0"/>
              </a:rPr>
              <a:t>producten</a:t>
            </a:r>
            <a:r>
              <a:rPr lang="en-US" sz="4724" b="1" dirty="0">
                <a:latin typeface="Verdana" charset="0"/>
              </a:rPr>
              <a:t> </a:t>
            </a:r>
            <a:r>
              <a:rPr lang="en-US" sz="4724" b="1" dirty="0" err="1">
                <a:latin typeface="Verdana" charset="0"/>
              </a:rPr>
              <a:t>kiezen</a:t>
            </a:r>
            <a:r>
              <a:rPr lang="en-US" sz="4724" b="1" dirty="0">
                <a:latin typeface="Verdana" charset="0"/>
              </a:rPr>
              <a:t>? </a:t>
            </a:r>
            <a:endParaRPr lang="en-US" sz="4724" b="1" dirty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09540" y="1911960"/>
            <a:ext cx="11582460" cy="5439433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Voeding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vereenvoudigd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Biobeschikbaarheid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Synergie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Kwaliteitsingrediënten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gegarandeerd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endParaRPr lang="en-US" sz="4049" spc="-112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25565" y="523347"/>
            <a:ext cx="8523563" cy="1142888"/>
          </a:xfrm>
        </p:spPr>
        <p:txBody>
          <a:bodyPr/>
          <a:lstStyle/>
          <a:p>
            <a:pPr algn="l"/>
            <a:r>
              <a:rPr lang="en-US" sz="4724" b="1" dirty="0">
                <a:solidFill>
                  <a:srgbClr val="000000"/>
                </a:solidFill>
              </a:rPr>
              <a:t>De kern van </a:t>
            </a:r>
            <a:r>
              <a:rPr lang="en-US" sz="4724" b="1" dirty="0" err="1">
                <a:solidFill>
                  <a:srgbClr val="000000"/>
                </a:solidFill>
              </a:rPr>
              <a:t>voeding</a:t>
            </a:r>
            <a:r>
              <a:rPr lang="en-US" sz="4724" b="1" dirty="0">
                <a:solidFill>
                  <a:srgbClr val="000000"/>
                </a:solidFill>
              </a:rPr>
              <a:t>: </a:t>
            </a:r>
            <a:r>
              <a:rPr lang="en-US" sz="4724" b="1" dirty="0" err="1">
                <a:solidFill>
                  <a:srgbClr val="000000"/>
                </a:solidFill>
              </a:rPr>
              <a:t>Iedereen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begint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hier</a:t>
            </a:r>
            <a:r>
              <a:rPr lang="en-US" sz="4724" b="1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25565" y="2077559"/>
            <a:ext cx="7990695" cy="469472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>
                <a:solidFill>
                  <a:schemeClr val="bg1"/>
                </a:solidFill>
              </a:rPr>
              <a:t>Complete, </a:t>
            </a:r>
            <a:r>
              <a:rPr lang="en-US" sz="3600" dirty="0" err="1">
                <a:solidFill>
                  <a:schemeClr val="bg1"/>
                </a:solidFill>
              </a:rPr>
              <a:t>dagelijkse</a:t>
            </a:r>
            <a:r>
              <a:rPr lang="en-US" sz="3600" dirty="0">
                <a:solidFill>
                  <a:schemeClr val="bg1"/>
                </a:solidFill>
              </a:rPr>
              <a:t> en </a:t>
            </a:r>
            <a:r>
              <a:rPr lang="en-US" sz="3600" dirty="0" err="1">
                <a:solidFill>
                  <a:schemeClr val="bg1"/>
                </a:solidFill>
              </a:rPr>
              <a:t>gebalanceerde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voeding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  <a:r>
              <a:rPr lang="en-US" sz="3600" dirty="0">
                <a:solidFill>
                  <a:schemeClr val="bg1"/>
                </a:solidFill>
              </a:rPr>
              <a:t> (</a:t>
            </a:r>
            <a:r>
              <a:rPr lang="en-US" sz="3600" dirty="0" err="1">
                <a:solidFill>
                  <a:schemeClr val="bg1"/>
                </a:solidFill>
              </a:rPr>
              <a:t>vanille</a:t>
            </a:r>
            <a:r>
              <a:rPr lang="en-US" sz="3600" dirty="0">
                <a:solidFill>
                  <a:schemeClr val="bg1"/>
                </a:solidFill>
              </a:rPr>
              <a:t>) of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Classic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  <a:r>
              <a:rPr lang="en-US" sz="3600" dirty="0">
                <a:solidFill>
                  <a:schemeClr val="bg1"/>
                </a:solidFill>
              </a:rPr>
              <a:t>  </a:t>
            </a: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  <a:r>
              <a:rPr lang="en-US" sz="3600" dirty="0">
                <a:solidFill>
                  <a:schemeClr val="bg1"/>
                </a:solidFill>
              </a:rPr>
              <a:t> for Kids (</a:t>
            </a:r>
            <a:r>
              <a:rPr lang="en-US" sz="3600" dirty="0" err="1">
                <a:solidFill>
                  <a:schemeClr val="bg1"/>
                </a:solidFill>
              </a:rPr>
              <a:t>vanille</a:t>
            </a:r>
            <a:r>
              <a:rPr lang="en-US" sz="3600" dirty="0">
                <a:solidFill>
                  <a:schemeClr val="bg1"/>
                </a:solidFill>
              </a:rPr>
              <a:t>) </a:t>
            </a:r>
          </a:p>
        </p:txBody>
      </p:sp>
      <p:pic>
        <p:nvPicPr>
          <p:cNvPr id="7" name="Picture 6" descr="Classi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6309">
            <a:off x="1176518" y="3780730"/>
            <a:ext cx="1656220" cy="2427313"/>
          </a:xfrm>
          <a:prstGeom prst="rect">
            <a:avLst/>
          </a:prstGeom>
        </p:spPr>
      </p:pic>
      <p:pic>
        <p:nvPicPr>
          <p:cNvPr id="9" name="Picture 8" descr="Now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595">
            <a:off x="784858" y="948997"/>
            <a:ext cx="1659697" cy="2427879"/>
          </a:xfrm>
          <a:prstGeom prst="rect">
            <a:avLst/>
          </a:prstGeom>
        </p:spPr>
      </p:pic>
      <p:pic>
        <p:nvPicPr>
          <p:cNvPr id="3" name="Picture 2" descr="KidsNowEU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9621">
            <a:off x="9904308" y="1507140"/>
            <a:ext cx="2311124" cy="231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7007" y="407698"/>
            <a:ext cx="8591903" cy="1142888"/>
          </a:xfrm>
        </p:spPr>
        <p:txBody>
          <a:bodyPr/>
          <a:lstStyle/>
          <a:p>
            <a:pPr algn="l"/>
            <a:r>
              <a:rPr lang="en-US" sz="4649" b="1" dirty="0" err="1">
                <a:solidFill>
                  <a:schemeClr val="accent3"/>
                </a:solidFill>
              </a:rPr>
              <a:t>Gerichte</a:t>
            </a:r>
            <a:r>
              <a:rPr lang="en-US" sz="4649" b="1" dirty="0">
                <a:solidFill>
                  <a:schemeClr val="accent3"/>
                </a:solidFill>
              </a:rPr>
              <a:t> </a:t>
            </a:r>
            <a:r>
              <a:rPr lang="en-US" sz="4649" b="1" dirty="0" err="1">
                <a:solidFill>
                  <a:schemeClr val="accent3"/>
                </a:solidFill>
              </a:rPr>
              <a:t>oplossingen</a:t>
            </a:r>
            <a:endParaRPr lang="en-US" sz="4649" b="1" dirty="0">
              <a:solidFill>
                <a:schemeClr val="accent3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2876268" y="1734354"/>
            <a:ext cx="9173041" cy="469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3" tIns="54427" rIns="108853" bIns="54427" numCol="1" anchor="t" anchorCtr="0" compatLnSpc="1">
            <a:prstTxWarp prst="textNoShape">
              <a:avLst/>
            </a:prstTxWarp>
          </a:bodyPr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/>
              <a:t>Op </a:t>
            </a:r>
            <a:r>
              <a:rPr lang="en-US" sz="2700" dirty="0" err="1"/>
              <a:t>maat</a:t>
            </a:r>
            <a:r>
              <a:rPr lang="en-US" sz="2700" dirty="0"/>
              <a:t> </a:t>
            </a:r>
            <a:r>
              <a:rPr lang="en-US" sz="2700" dirty="0" err="1"/>
              <a:t>gemaakt</a:t>
            </a:r>
            <a:r>
              <a:rPr lang="en-US" sz="2700" dirty="0"/>
              <a:t> </a:t>
            </a:r>
            <a:r>
              <a:rPr lang="en-US" sz="2700" dirty="0" err="1"/>
              <a:t>voor</a:t>
            </a:r>
            <a:r>
              <a:rPr lang="en-US" sz="2700" dirty="0"/>
              <a:t> </a:t>
            </a:r>
            <a:r>
              <a:rPr lang="en-US" sz="2700" dirty="0" err="1"/>
              <a:t>jouw</a:t>
            </a:r>
            <a:r>
              <a:rPr lang="en-US" sz="2700" dirty="0"/>
              <a:t> </a:t>
            </a:r>
            <a:r>
              <a:rPr lang="en-US" sz="2700" dirty="0" err="1"/>
              <a:t>voedingsdoelen</a:t>
            </a:r>
            <a:endParaRPr lang="en-US" sz="27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Doelgericht</a:t>
            </a:r>
            <a:r>
              <a:rPr lang="en-US" sz="2700" dirty="0"/>
              <a:t> op </a:t>
            </a:r>
            <a:r>
              <a:rPr lang="en-US" sz="2700" dirty="0" err="1"/>
              <a:t>specifieke</a:t>
            </a:r>
            <a:r>
              <a:rPr lang="en-US" sz="2700" dirty="0"/>
              <a:t> </a:t>
            </a:r>
            <a:r>
              <a:rPr lang="en-US" sz="2700" dirty="0" err="1"/>
              <a:t>persoonlijke</a:t>
            </a:r>
            <a:r>
              <a:rPr lang="en-US" sz="2700" dirty="0"/>
              <a:t> </a:t>
            </a:r>
            <a:r>
              <a:rPr lang="en-US" sz="2700" dirty="0" err="1"/>
              <a:t>doelen</a:t>
            </a:r>
            <a:endParaRPr lang="en-US" sz="27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Supplementeer</a:t>
            </a:r>
            <a:r>
              <a:rPr lang="en-US" sz="2700" dirty="0"/>
              <a:t> je </a:t>
            </a:r>
            <a:r>
              <a:rPr lang="en-US" sz="2700" dirty="0" err="1"/>
              <a:t>dagelijkse</a:t>
            </a:r>
            <a:r>
              <a:rPr lang="en-US" sz="2700" dirty="0"/>
              <a:t> kern </a:t>
            </a:r>
            <a:r>
              <a:rPr lang="en-US" sz="2700" dirty="0" err="1"/>
              <a:t>voeding</a:t>
            </a:r>
            <a:endParaRPr lang="en-US" sz="27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Vraag</a:t>
            </a:r>
            <a:r>
              <a:rPr lang="en-US" sz="2700" dirty="0"/>
              <a:t> </a:t>
            </a:r>
            <a:r>
              <a:rPr lang="en-US" sz="2700" dirty="0" err="1"/>
              <a:t>jouw</a:t>
            </a:r>
            <a:r>
              <a:rPr lang="en-US" sz="2700" dirty="0"/>
              <a:t> </a:t>
            </a:r>
            <a:r>
              <a:rPr lang="en-US" sz="2700" dirty="0" err="1"/>
              <a:t>Distributeur</a:t>
            </a:r>
            <a:r>
              <a:rPr lang="en-US" sz="2700" dirty="0"/>
              <a:t> </a:t>
            </a:r>
            <a:r>
              <a:rPr lang="en-US" sz="2700" dirty="0" err="1"/>
              <a:t>voor</a:t>
            </a:r>
            <a:r>
              <a:rPr lang="en-US" sz="2700" dirty="0"/>
              <a:t> </a:t>
            </a:r>
            <a:r>
              <a:rPr lang="en-US" sz="2700" dirty="0" err="1"/>
              <a:t>meer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 err="1"/>
              <a:t>informatie</a:t>
            </a:r>
            <a:r>
              <a:rPr lang="en-US" sz="2700" dirty="0"/>
              <a:t> of </a:t>
            </a:r>
            <a:r>
              <a:rPr lang="en-US" sz="2700" dirty="0" err="1"/>
              <a:t>bezoek</a:t>
            </a:r>
            <a:r>
              <a:rPr lang="en-US" sz="2700" dirty="0"/>
              <a:t> </a:t>
            </a:r>
            <a:r>
              <a:rPr lang="en-US" sz="2700" dirty="0" err="1"/>
              <a:t>reliv.co.uk</a:t>
            </a:r>
            <a:r>
              <a:rPr lang="en-US" sz="2700" dirty="0"/>
              <a:t> </a:t>
            </a:r>
            <a:r>
              <a:rPr lang="en-US" sz="2700" dirty="0" err="1"/>
              <a:t>om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/>
              <a:t>al </a:t>
            </a:r>
            <a:r>
              <a:rPr lang="en-US" sz="2700" dirty="0" err="1"/>
              <a:t>onze</a:t>
            </a:r>
            <a:r>
              <a:rPr lang="en-US" sz="2700" dirty="0"/>
              <a:t> </a:t>
            </a:r>
            <a:r>
              <a:rPr lang="en-US" sz="2700" dirty="0" err="1"/>
              <a:t>gerichte</a:t>
            </a:r>
            <a:r>
              <a:rPr lang="en-US" sz="2700" dirty="0"/>
              <a:t> </a:t>
            </a:r>
            <a:r>
              <a:rPr lang="en-US" sz="2700" dirty="0" err="1"/>
              <a:t>oplossingen</a:t>
            </a:r>
            <a:r>
              <a:rPr lang="en-US" sz="2700" dirty="0"/>
              <a:t> </a:t>
            </a:r>
            <a:r>
              <a:rPr lang="en-US" sz="2700" dirty="0" err="1"/>
              <a:t>te</a:t>
            </a:r>
            <a:r>
              <a:rPr lang="en-US" sz="2700" dirty="0"/>
              <a:t> </a:t>
            </a:r>
            <a:r>
              <a:rPr lang="en-US" sz="2700" dirty="0" err="1"/>
              <a:t>bekijken</a:t>
            </a:r>
            <a:r>
              <a:rPr lang="en-US" sz="2700" dirty="0"/>
              <a:t> </a:t>
            </a:r>
          </a:p>
        </p:txBody>
      </p:sp>
      <p:pic>
        <p:nvPicPr>
          <p:cNvPr id="6" name="Picture 5" descr="InnergizeE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3437">
            <a:off x="137540" y="3482886"/>
            <a:ext cx="3131445" cy="3131445"/>
          </a:xfrm>
          <a:prstGeom prst="rect">
            <a:avLst/>
          </a:prstGeom>
        </p:spPr>
      </p:pic>
      <p:pic>
        <p:nvPicPr>
          <p:cNvPr id="10" name="Picture 9" descr="FibrestoreE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721">
            <a:off x="-109334" y="509133"/>
            <a:ext cx="3130585" cy="3130585"/>
          </a:xfrm>
          <a:prstGeom prst="rect">
            <a:avLst/>
          </a:prstGeom>
        </p:spPr>
      </p:pic>
      <p:pic>
        <p:nvPicPr>
          <p:cNvPr id="11" name="Picture 10" descr="LunaRichCEU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330">
            <a:off x="9928823" y="3567595"/>
            <a:ext cx="2585620" cy="25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41" y="338826"/>
            <a:ext cx="10972919" cy="1142888"/>
          </a:xfrm>
        </p:spPr>
        <p:txBody>
          <a:bodyPr/>
          <a:lstStyle/>
          <a:p>
            <a:r>
              <a:rPr lang="en-US" sz="4724" b="1" dirty="0">
                <a:solidFill>
                  <a:schemeClr val="bg1"/>
                </a:solidFill>
              </a:rPr>
              <a:t>We </a:t>
            </a:r>
            <a:r>
              <a:rPr lang="en-US" sz="4724" b="1" dirty="0" err="1">
                <a:solidFill>
                  <a:schemeClr val="bg1"/>
                </a:solidFill>
              </a:rPr>
              <a:t>willen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iedereen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voeden</a:t>
            </a:r>
            <a:endParaRPr lang="en-US" sz="4724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38647" y="1452388"/>
            <a:ext cx="7367907" cy="4821176"/>
          </a:xfrm>
        </p:spPr>
        <p:txBody>
          <a:bodyPr/>
          <a:lstStyle/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3150" dirty="0" err="1"/>
              <a:t>Wij</a:t>
            </a:r>
            <a:r>
              <a:rPr lang="en-US" sz="3150" dirty="0"/>
              <a:t> </a:t>
            </a:r>
            <a:r>
              <a:rPr lang="en-US" sz="3150" dirty="0" err="1"/>
              <a:t>geven</a:t>
            </a:r>
            <a:r>
              <a:rPr lang="en-US" sz="3150" dirty="0"/>
              <a:t> </a:t>
            </a:r>
            <a:r>
              <a:rPr lang="en-US" sz="3150" dirty="0" err="1"/>
              <a:t>terug</a:t>
            </a:r>
            <a:r>
              <a:rPr lang="en-US" sz="3150" dirty="0"/>
              <a:t> </a:t>
            </a:r>
            <a:r>
              <a:rPr lang="en-US" sz="3150" dirty="0" err="1"/>
              <a:t>middels</a:t>
            </a:r>
            <a:r>
              <a:rPr lang="en-US" sz="3150" dirty="0"/>
              <a:t> de </a:t>
            </a:r>
            <a:br>
              <a:rPr lang="en-US" sz="3150" dirty="0"/>
            </a:br>
            <a:r>
              <a:rPr lang="en-US" sz="3150" dirty="0" err="1"/>
              <a:t>Reliv</a:t>
            </a:r>
            <a:r>
              <a:rPr lang="en-US" sz="3150" dirty="0"/>
              <a:t> </a:t>
            </a:r>
            <a:r>
              <a:rPr lang="en-US" sz="3150" dirty="0" err="1"/>
              <a:t>Kalogris</a:t>
            </a:r>
            <a:r>
              <a:rPr lang="en-US" sz="3150" dirty="0"/>
              <a:t> </a:t>
            </a:r>
            <a:r>
              <a:rPr lang="en-US" sz="3150" dirty="0" err="1"/>
              <a:t>Stichting</a:t>
            </a:r>
            <a:endParaRPr lang="en-US" sz="3150" dirty="0"/>
          </a:p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3150" dirty="0" err="1"/>
              <a:t>Biedt</a:t>
            </a:r>
            <a:r>
              <a:rPr lang="en-US" sz="3150" dirty="0"/>
              <a:t> </a:t>
            </a:r>
            <a:r>
              <a:rPr lang="en-US" sz="3150" dirty="0" err="1"/>
              <a:t>voeding</a:t>
            </a:r>
            <a:r>
              <a:rPr lang="en-US" sz="3150" dirty="0"/>
              <a:t> </a:t>
            </a:r>
            <a:r>
              <a:rPr lang="en-US" sz="3150" dirty="0" err="1"/>
              <a:t>middels</a:t>
            </a:r>
            <a:r>
              <a:rPr lang="en-US" sz="3150" dirty="0"/>
              <a:t> </a:t>
            </a:r>
            <a:r>
              <a:rPr lang="en-US" sz="3150" dirty="0" err="1"/>
              <a:t>honderden</a:t>
            </a:r>
            <a:r>
              <a:rPr lang="en-US" sz="3150" dirty="0"/>
              <a:t> </a:t>
            </a:r>
            <a:r>
              <a:rPr lang="en-US" sz="3150" dirty="0" err="1"/>
              <a:t>programma’s</a:t>
            </a:r>
            <a:r>
              <a:rPr lang="en-US" sz="3150" dirty="0"/>
              <a:t> </a:t>
            </a:r>
            <a:r>
              <a:rPr lang="en-US" sz="3150" dirty="0" err="1"/>
              <a:t>wereldwijd</a:t>
            </a:r>
            <a:endParaRPr lang="en-US" sz="3150" dirty="0"/>
          </a:p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3150" dirty="0" err="1"/>
              <a:t>Ondersteunt</a:t>
            </a:r>
            <a:r>
              <a:rPr lang="en-US" sz="3150" dirty="0"/>
              <a:t> door </a:t>
            </a:r>
            <a:r>
              <a:rPr lang="en-US" sz="3150" dirty="0" err="1"/>
              <a:t>Distributeurs</a:t>
            </a:r>
            <a:r>
              <a:rPr lang="en-US" sz="3150" dirty="0"/>
              <a:t> die het </a:t>
            </a:r>
            <a:r>
              <a:rPr lang="en-US" sz="3150" dirty="0" err="1"/>
              <a:t>verschil</a:t>
            </a:r>
            <a:r>
              <a:rPr lang="en-US" sz="3150" dirty="0"/>
              <a:t> </a:t>
            </a:r>
            <a:r>
              <a:rPr lang="en-US" sz="3150" dirty="0" err="1"/>
              <a:t>willen</a:t>
            </a:r>
            <a:r>
              <a:rPr lang="en-US" sz="3150" dirty="0"/>
              <a:t> </a:t>
            </a:r>
            <a:r>
              <a:rPr lang="en-US" sz="3150" dirty="0" err="1"/>
              <a:t>maken</a:t>
            </a:r>
            <a:r>
              <a:rPr lang="en-US" sz="3150" dirty="0"/>
              <a:t>, met de </a:t>
            </a:r>
            <a:r>
              <a:rPr lang="en-US" sz="3150" dirty="0" err="1"/>
              <a:t>producten</a:t>
            </a:r>
            <a:r>
              <a:rPr lang="en-US" sz="3150" dirty="0"/>
              <a:t> die </a:t>
            </a:r>
            <a:r>
              <a:rPr lang="en-US" sz="3150" dirty="0" err="1"/>
              <a:t>ze</a:t>
            </a:r>
            <a:r>
              <a:rPr lang="en-US" sz="3150" dirty="0"/>
              <a:t> </a:t>
            </a:r>
            <a:r>
              <a:rPr lang="en-US" sz="3150" dirty="0" err="1"/>
              <a:t>kennen</a:t>
            </a:r>
            <a:r>
              <a:rPr lang="en-US" sz="3150" dirty="0"/>
              <a:t> en </a:t>
            </a:r>
            <a:r>
              <a:rPr lang="en-US" sz="3150" dirty="0" err="1"/>
              <a:t>waar</a:t>
            </a:r>
            <a:r>
              <a:rPr lang="en-US" sz="3150" dirty="0"/>
              <a:t> </a:t>
            </a:r>
            <a:r>
              <a:rPr lang="en-US" sz="3150" dirty="0" err="1"/>
              <a:t>ze</a:t>
            </a:r>
            <a:r>
              <a:rPr lang="en-US" sz="3150" dirty="0"/>
              <a:t> van </a:t>
            </a:r>
            <a:r>
              <a:rPr lang="en-US" sz="3150" dirty="0" err="1"/>
              <a:t>houden</a:t>
            </a:r>
            <a:r>
              <a:rPr lang="en-US" sz="3150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1149">
            <a:off x="942039" y="4130961"/>
            <a:ext cx="3011567" cy="256728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8557">
            <a:off x="7887" y="2031677"/>
            <a:ext cx="3842546" cy="2160869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676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UAthletic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79753" y="4628130"/>
            <a:ext cx="47548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Verdana"/>
                <a:cs typeface="Verdana"/>
              </a:rPr>
              <a:t>Europese</a:t>
            </a:r>
            <a:r>
              <a:rPr lang="en-US" sz="2800" b="1" dirty="0">
                <a:latin typeface="Verdana"/>
                <a:cs typeface="Verdana"/>
              </a:rPr>
              <a:t> </a:t>
            </a:r>
            <a:r>
              <a:rPr lang="en-US" sz="2800" b="1" dirty="0" err="1">
                <a:latin typeface="Verdana"/>
                <a:cs typeface="Verdana"/>
              </a:rPr>
              <a:t>topatleten</a:t>
            </a:r>
            <a:r>
              <a:rPr lang="en-US" sz="2800" b="1" dirty="0"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gesponsord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door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onze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Reliv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producten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31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02541"/>
            <a:ext cx="12192000" cy="1352550"/>
          </a:xfrm>
        </p:spPr>
        <p:txBody>
          <a:bodyPr/>
          <a:lstStyle/>
          <a:p>
            <a:r>
              <a:rPr lang="en-US" altLang="en-US" sz="5999" b="1" dirty="0" err="1">
                <a:solidFill>
                  <a:srgbClr val="00A4E4"/>
                </a:solidFill>
              </a:rPr>
              <a:t>Reliv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  <a:r>
              <a:rPr lang="en-US" altLang="en-US" sz="5999" b="1" dirty="0" err="1">
                <a:solidFill>
                  <a:srgbClr val="00A4E4"/>
                </a:solidFill>
              </a:rPr>
              <a:t>betekent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  <a:r>
              <a:rPr lang="en-US" altLang="en-US" sz="5999" b="1" dirty="0" err="1">
                <a:solidFill>
                  <a:srgbClr val="00A4E4"/>
                </a:solidFill>
              </a:rPr>
              <a:t>resultaten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499" y="5847499"/>
            <a:ext cx="2077056" cy="769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1783" y="5629499"/>
            <a:ext cx="1550222" cy="987056"/>
          </a:xfrm>
          <a:prstGeom prst="rect">
            <a:avLst/>
          </a:prstGeom>
        </p:spPr>
      </p:pic>
      <p:pic>
        <p:nvPicPr>
          <p:cNvPr id="8" name="Picture 7" descr="CologneList.ai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4229" y="5878778"/>
            <a:ext cx="730993" cy="656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0403" y="5518727"/>
            <a:ext cx="987743" cy="1044186"/>
          </a:xfrm>
          <a:prstGeom prst="rect">
            <a:avLst/>
          </a:prstGeom>
        </p:spPr>
      </p:pic>
      <p:pic>
        <p:nvPicPr>
          <p:cNvPr id="6" name="Picture 5" descr="30DayGuarante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918" y="5604161"/>
            <a:ext cx="11430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A2656-1F69-2D41-8ED8-F45921C953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8" y="2422286"/>
            <a:ext cx="11589583" cy="249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3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609541" y="523347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/>
              <a:t>Word </a:t>
            </a:r>
            <a:r>
              <a:rPr lang="en-US" sz="4724" b="1" dirty="0" err="1"/>
              <a:t>een</a:t>
            </a:r>
            <a:r>
              <a:rPr lang="en-US" sz="4724" b="1" dirty="0"/>
              <a:t> </a:t>
            </a:r>
            <a:r>
              <a:rPr lang="en-US" sz="4724" b="1" dirty="0" err="1"/>
              <a:t>Reliv</a:t>
            </a:r>
            <a:r>
              <a:rPr lang="en-US" sz="4724" b="1" dirty="0"/>
              <a:t> </a:t>
            </a:r>
            <a:r>
              <a:rPr lang="en-US" sz="4724" b="1" dirty="0" err="1"/>
              <a:t>Distributeur</a:t>
            </a:r>
            <a:endParaRPr lang="en-US" sz="4724" b="1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1636" y="1493880"/>
            <a:ext cx="10686006" cy="4942734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3200" dirty="0" err="1">
                <a:solidFill>
                  <a:srgbClr val="FFFFFF"/>
                </a:solidFill>
              </a:rPr>
              <a:t>Deel</a:t>
            </a:r>
            <a:r>
              <a:rPr lang="en-US" sz="3200" dirty="0">
                <a:solidFill>
                  <a:srgbClr val="FFFFFF"/>
                </a:solidFill>
              </a:rPr>
              <a:t> de </a:t>
            </a:r>
            <a:r>
              <a:rPr lang="en-US" sz="3200" dirty="0" err="1">
                <a:solidFill>
                  <a:srgbClr val="FFFFFF"/>
                </a:solidFill>
              </a:rPr>
              <a:t>producten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waar</a:t>
            </a:r>
            <a:r>
              <a:rPr lang="en-US" sz="3200" dirty="0">
                <a:solidFill>
                  <a:srgbClr val="FFFFFF"/>
                </a:solidFill>
              </a:rPr>
              <a:t> je van </a:t>
            </a:r>
            <a:r>
              <a:rPr lang="en-US" sz="3200" dirty="0" err="1">
                <a:solidFill>
                  <a:srgbClr val="FFFFFF"/>
                </a:solidFill>
              </a:rPr>
              <a:t>houdt</a:t>
            </a:r>
            <a:r>
              <a:rPr lang="en-US" sz="3200" dirty="0">
                <a:solidFill>
                  <a:srgbClr val="FFFFFF"/>
                </a:solidFill>
              </a:rPr>
              <a:t> en help </a:t>
            </a:r>
            <a:r>
              <a:rPr lang="en-US" sz="3200" dirty="0" err="1">
                <a:solidFill>
                  <a:srgbClr val="FFFFFF"/>
                </a:solidFill>
              </a:rPr>
              <a:t>anderen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hun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doelen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te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bereiken</a:t>
            </a:r>
            <a:endParaRPr lang="en-US" sz="32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3200" dirty="0" err="1">
                <a:solidFill>
                  <a:srgbClr val="FFFFFF"/>
                </a:solidFill>
              </a:rPr>
              <a:t>Werk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parttime</a:t>
            </a:r>
            <a:r>
              <a:rPr lang="en-US" sz="3200" dirty="0">
                <a:solidFill>
                  <a:srgbClr val="FFFFFF"/>
                </a:solidFill>
              </a:rPr>
              <a:t> of fulltime en </a:t>
            </a:r>
            <a:r>
              <a:rPr lang="en-US" sz="3200" dirty="0" err="1">
                <a:solidFill>
                  <a:srgbClr val="FFFFFF"/>
                </a:solidFill>
              </a:rPr>
              <a:t>wees</a:t>
            </a:r>
            <a:r>
              <a:rPr lang="en-US" sz="3200" dirty="0">
                <a:solidFill>
                  <a:srgbClr val="FFFFFF"/>
                </a:solidFill>
              </a:rPr>
              <a:t> je </a:t>
            </a:r>
            <a:r>
              <a:rPr lang="en-US" sz="3200" dirty="0" err="1">
                <a:solidFill>
                  <a:srgbClr val="FFFFFF"/>
                </a:solidFill>
              </a:rPr>
              <a:t>eigen</a:t>
            </a:r>
            <a:r>
              <a:rPr lang="en-US" sz="3200" dirty="0">
                <a:solidFill>
                  <a:srgbClr val="FFFFFF"/>
                </a:solidFill>
              </a:rPr>
              <a:t> baas</a:t>
            </a: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3200" dirty="0">
                <a:solidFill>
                  <a:srgbClr val="FFFFFF"/>
                </a:solidFill>
              </a:rPr>
              <a:t>De </a:t>
            </a:r>
            <a:r>
              <a:rPr lang="en-US" sz="3200" dirty="0" err="1">
                <a:solidFill>
                  <a:srgbClr val="FFFFFF"/>
                </a:solidFill>
              </a:rPr>
              <a:t>potentie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om</a:t>
            </a:r>
            <a:r>
              <a:rPr lang="en-US" sz="3200" dirty="0">
                <a:solidFill>
                  <a:srgbClr val="FFFFFF"/>
                </a:solidFill>
              </a:rPr>
              <a:t> in je </a:t>
            </a:r>
            <a:r>
              <a:rPr lang="en-US" sz="3200" dirty="0" err="1">
                <a:solidFill>
                  <a:srgbClr val="FFFFFF"/>
                </a:solidFill>
              </a:rPr>
              <a:t>eerste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maand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al geld </a:t>
            </a:r>
            <a:r>
              <a:rPr lang="en-US" sz="3200" dirty="0" err="1">
                <a:solidFill>
                  <a:srgbClr val="FFFFFF"/>
                </a:solidFill>
              </a:rPr>
              <a:t>te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verdienen</a:t>
            </a:r>
            <a:endParaRPr lang="en-US" sz="32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3200" dirty="0" err="1">
                <a:solidFill>
                  <a:srgbClr val="FFFFFF"/>
                </a:solidFill>
              </a:rPr>
              <a:t>Gebruik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ons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succes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systeem</a:t>
            </a:r>
            <a:r>
              <a:rPr lang="en-US" sz="3200" dirty="0">
                <a:solidFill>
                  <a:srgbClr val="FFFFFF"/>
                </a:solidFill>
              </a:rPr>
              <a:t> met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 err="1">
                <a:solidFill>
                  <a:srgbClr val="FFFFFF"/>
                </a:solidFill>
              </a:rPr>
              <a:t>moderne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hulpmiddelen</a:t>
            </a:r>
            <a:endParaRPr lang="en-US" sz="32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3200" dirty="0" err="1">
                <a:solidFill>
                  <a:srgbClr val="FFFFFF"/>
                </a:solidFill>
              </a:rPr>
              <a:t>Geen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risico</a:t>
            </a:r>
            <a:r>
              <a:rPr lang="en-US" sz="3200" dirty="0">
                <a:solidFill>
                  <a:srgbClr val="FFFFFF"/>
                </a:solidFill>
              </a:rPr>
              <a:t>, 100% </a:t>
            </a:r>
            <a:r>
              <a:rPr lang="en-US" sz="3200" dirty="0" err="1">
                <a:solidFill>
                  <a:srgbClr val="FFFFFF"/>
                </a:solidFill>
              </a:rPr>
              <a:t>terugkoop</a:t>
            </a:r>
            <a:r>
              <a:rPr lang="en-US" sz="3200" dirty="0">
                <a:solidFill>
                  <a:srgbClr val="FFFFFF"/>
                </a:solidFill>
              </a:rPr>
              <a:t> van </a:t>
            </a:r>
            <a:r>
              <a:rPr lang="en-US" sz="3200" dirty="0" err="1">
                <a:solidFill>
                  <a:srgbClr val="FFFFFF"/>
                </a:solidFill>
              </a:rPr>
              <a:t>producten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Picture 3" descr="iStock-8951455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930">
            <a:off x="8836697" y="3588309"/>
            <a:ext cx="3358287" cy="2233261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667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1161" y="298166"/>
            <a:ext cx="12144367" cy="1142888"/>
          </a:xfrm>
        </p:spPr>
        <p:txBody>
          <a:bodyPr/>
          <a:lstStyle/>
          <a:p>
            <a:pPr algn="l"/>
            <a:r>
              <a:rPr lang="en-US" sz="4724" b="1" dirty="0"/>
              <a:t>De 5 </a:t>
            </a:r>
            <a:r>
              <a:rPr lang="en-US" sz="4724" b="1" dirty="0" err="1"/>
              <a:t>inkomstenbronnen</a:t>
            </a:r>
            <a:r>
              <a:rPr lang="en-US" sz="4724" b="1" dirty="0"/>
              <a:t> van </a:t>
            </a:r>
            <a:r>
              <a:rPr lang="en-US" sz="4724" b="1" dirty="0" err="1"/>
              <a:t>Reliv</a:t>
            </a:r>
            <a:endParaRPr lang="en-US" sz="4724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1327" y="1487445"/>
            <a:ext cx="11143162" cy="5801347"/>
          </a:xfrm>
        </p:spPr>
        <p:txBody>
          <a:bodyPr/>
          <a:lstStyle/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800" b="1" dirty="0" err="1">
                <a:solidFill>
                  <a:schemeClr val="bg1"/>
                </a:solidFill>
              </a:rPr>
              <a:t>Verkoopwinst</a:t>
            </a:r>
            <a:endParaRPr lang="en-US" sz="48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800" b="1" dirty="0" err="1">
                <a:solidFill>
                  <a:schemeClr val="bg1"/>
                </a:solidFill>
              </a:rPr>
              <a:t>Groothandelswinst</a:t>
            </a:r>
            <a:endParaRPr lang="en-US" sz="48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800" b="1" dirty="0" err="1">
                <a:solidFill>
                  <a:schemeClr val="bg1"/>
                </a:solidFill>
              </a:rPr>
              <a:t>Residueel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inkomen</a:t>
            </a:r>
            <a:endParaRPr lang="en-US" sz="48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800" b="1" dirty="0" err="1">
                <a:solidFill>
                  <a:schemeClr val="bg1"/>
                </a:solidFill>
              </a:rPr>
              <a:t>Bonussen</a:t>
            </a:r>
            <a:r>
              <a:rPr lang="en-US" sz="4800" b="1" dirty="0">
                <a:solidFill>
                  <a:schemeClr val="bg1"/>
                </a:solidFill>
              </a:rPr>
              <a:t> en </a:t>
            </a:r>
            <a:r>
              <a:rPr lang="en-US" sz="4800" b="1" dirty="0" err="1">
                <a:solidFill>
                  <a:schemeClr val="bg1"/>
                </a:solidFill>
              </a:rPr>
              <a:t>reizen</a:t>
            </a:r>
            <a:endParaRPr lang="en-US" sz="48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800" b="1" dirty="0">
                <a:solidFill>
                  <a:schemeClr val="bg1"/>
                </a:solidFill>
              </a:rPr>
              <a:t>Road to Platinum Director </a:t>
            </a:r>
            <a:endParaRPr lang="en-US" sz="4000" spc="-112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68302" y="505507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nl-NL" sz="4724" b="1" dirty="0">
                <a:solidFill>
                  <a:schemeClr val="bg1"/>
                </a:solidFill>
              </a:rPr>
              <a:t>Verkoopwinst: 20% - 40%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305448" y="3339711"/>
            <a:ext cx="2499223" cy="942104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948377" y="3361118"/>
            <a:ext cx="171433" cy="92069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3186545"/>
            <a:ext cx="2418518" cy="136351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Flowchart: Alternate Process 17"/>
          <p:cNvSpPr/>
          <p:nvPr/>
        </p:nvSpPr>
        <p:spPr>
          <a:xfrm>
            <a:off x="4685681" y="564399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Buren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7861313" y="542391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Familie</a:t>
            </a:r>
            <a:r>
              <a:rPr lang="en-GB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96546" y="1873945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Verkoop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je £100,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dan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maak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je £20 - £40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winst</a:t>
            </a:r>
            <a:endParaRPr lang="en-GB" sz="2400" b="1" spc="37" dirty="0">
              <a:ln w="9525" cmpd="sng">
                <a:solidFill>
                  <a:srgbClr val="96C93D"/>
                </a:solidFill>
                <a:prstDash val="solid"/>
              </a:ln>
              <a:solidFill>
                <a:srgbClr val="FFFFFF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010" y="3553460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lowchart: Alternate Process 13"/>
          <p:cNvSpPr/>
          <p:nvPr/>
        </p:nvSpPr>
        <p:spPr>
          <a:xfrm>
            <a:off x="1975649" y="5390366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Vriend</a:t>
            </a:r>
            <a:endParaRPr lang="en-GB" sz="2400" dirty="0">
              <a:ln w="0"/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32" y="3830452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09" y="3586761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ers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10806" r="29529" b="10806"/>
          <a:stretch/>
        </p:blipFill>
        <p:spPr bwMode="auto">
          <a:xfrm>
            <a:off x="5493599" y="1476700"/>
            <a:ext cx="1132194" cy="236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841352" y="2433373"/>
            <a:ext cx="432809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FFFFFF"/>
                </a:solidFill>
                <a:ea typeface="MS PGothic" pitchFamily="34" charset="-128"/>
              </a:rPr>
              <a:t>JIJ</a:t>
            </a:r>
          </a:p>
        </p:txBody>
      </p:sp>
    </p:spTree>
    <p:extLst>
      <p:ext uri="{BB962C8B-B14F-4D97-AF65-F5344CB8AC3E}">
        <p14:creationId xmlns:p14="http://schemas.microsoft.com/office/powerpoint/2010/main" val="277807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14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10978" y="430642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Groothandelswinst</a:t>
            </a:r>
            <a:r>
              <a:rPr lang="en-US" sz="4724" b="1" dirty="0">
                <a:solidFill>
                  <a:schemeClr val="bg1"/>
                </a:solidFill>
              </a:rPr>
              <a:t>: 5% - 20%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3170141" y="3455459"/>
            <a:ext cx="5936609" cy="48966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00120" y="3453487"/>
            <a:ext cx="0" cy="141594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Flowchart: Alternate Process 13"/>
          <p:cNvSpPr/>
          <p:nvPr/>
        </p:nvSpPr>
        <p:spPr>
          <a:xfrm>
            <a:off x="4128758" y="3244665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20%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7523503" y="3274143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15%</a:t>
            </a:r>
          </a:p>
        </p:txBody>
      </p:sp>
      <p:sp>
        <p:nvSpPr>
          <p:cNvPr id="16" name="Flowchart: Alternate Process 15"/>
          <p:cNvSpPr/>
          <p:nvPr/>
        </p:nvSpPr>
        <p:spPr>
          <a:xfrm>
            <a:off x="5643607" y="4126557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5%</a:t>
            </a:r>
          </a:p>
        </p:txBody>
      </p:sp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14" y="2505403"/>
            <a:ext cx="1983091" cy="198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26" y="4859101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139" y="2655326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615" y="3251007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96905" y="3251528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25%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9451" y="5502284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35%</a:t>
            </a:r>
          </a:p>
        </p:txBody>
      </p:sp>
      <p:pic>
        <p:nvPicPr>
          <p:cNvPr id="22" name="Picture 4" descr="Image result for pers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545" y="1078419"/>
            <a:ext cx="3153812" cy="315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778372" y="2502652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FFFFFF"/>
                </a:solidFill>
                <a:ea typeface="MS PGothic" pitchFamily="34" charset="-128"/>
              </a:rPr>
              <a:t>40%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08271" y="5264731"/>
            <a:ext cx="4468091" cy="889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Sponsoren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verhoogt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volume</a:t>
            </a:r>
          </a:p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Volume </a:t>
            </a: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verhoogt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winst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969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297478" y="440248"/>
            <a:ext cx="1179079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3749" b="1" dirty="0">
                <a:solidFill>
                  <a:srgbClr val="000000"/>
                </a:solidFill>
              </a:rPr>
              <a:t>Overrides: </a:t>
            </a:r>
            <a:r>
              <a:rPr lang="en-US" sz="3749" b="1" dirty="0" err="1">
                <a:solidFill>
                  <a:srgbClr val="000000"/>
                </a:solidFill>
              </a:rPr>
              <a:t>verrekend</a:t>
            </a:r>
            <a:r>
              <a:rPr lang="en-US" sz="3749" b="1" dirty="0">
                <a:solidFill>
                  <a:srgbClr val="000000"/>
                </a:solidFill>
              </a:rPr>
              <a:t> over de </a:t>
            </a:r>
            <a:br>
              <a:rPr lang="en-US" sz="3749" b="1" dirty="0">
                <a:solidFill>
                  <a:srgbClr val="000000"/>
                </a:solidFill>
              </a:rPr>
            </a:br>
            <a:r>
              <a:rPr lang="en-US" sz="3749" b="1" dirty="0">
                <a:solidFill>
                  <a:srgbClr val="000000"/>
                </a:solidFill>
              </a:rPr>
              <a:t>Business Volume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1823" y="2476576"/>
            <a:ext cx="1611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1e </a:t>
            </a:r>
            <a:r>
              <a:rPr lang="en-GB" sz="20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niveau</a:t>
            </a:r>
            <a:endParaRPr lang="en-GB" sz="20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733" y="1404206"/>
            <a:ext cx="151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Master Affiliates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24" y="3345844"/>
            <a:ext cx="159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2e </a:t>
            </a:r>
            <a:r>
              <a:rPr lang="en-GB" sz="20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niveau</a:t>
            </a:r>
            <a:endParaRPr lang="en-GB" sz="20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824" y="4229959"/>
            <a:ext cx="156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3e </a:t>
            </a:r>
            <a:r>
              <a:rPr lang="en-GB" sz="20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niveau</a:t>
            </a:r>
            <a:endParaRPr lang="en-GB" sz="20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1823" y="5071728"/>
            <a:ext cx="1671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4e </a:t>
            </a:r>
            <a:r>
              <a:rPr lang="en-GB" sz="20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niveau</a:t>
            </a:r>
            <a:endParaRPr lang="en-GB" sz="20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369" y="5938714"/>
            <a:ext cx="159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5e </a:t>
            </a:r>
            <a:r>
              <a:rPr lang="en-GB" sz="20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niveau</a:t>
            </a: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17" name="Flowchart: Alternate Process 16"/>
          <p:cNvSpPr/>
          <p:nvPr/>
        </p:nvSpPr>
        <p:spPr>
          <a:xfrm>
            <a:off x="2028773" y="1507432"/>
            <a:ext cx="2390542" cy="604693"/>
          </a:xfrm>
          <a:prstGeom prst="flowChartAlternateProcess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2045204" y="5850109"/>
            <a:ext cx="2390542" cy="604693"/>
          </a:xfrm>
          <a:prstGeom prst="flowChartAlternateProcess">
            <a:avLst/>
          </a:prstGeom>
          <a:solidFill>
            <a:srgbClr val="704C9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2045204" y="4965994"/>
            <a:ext cx="2390542" cy="604693"/>
          </a:xfrm>
          <a:prstGeom prst="flowChartAlternateProcess">
            <a:avLst/>
          </a:prstGeom>
          <a:solidFill>
            <a:schemeClr val="accent6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2017228" y="4107502"/>
            <a:ext cx="2390542" cy="604693"/>
          </a:xfrm>
          <a:prstGeom prst="flowChartAlternateProcess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2017228" y="3223387"/>
            <a:ext cx="2390542" cy="604693"/>
          </a:xfrm>
          <a:prstGeom prst="flowChartAlternateProcess">
            <a:avLst/>
          </a:prstGeom>
          <a:solidFill>
            <a:schemeClr val="accent4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2017228" y="2365410"/>
            <a:ext cx="2390542" cy="604693"/>
          </a:xfrm>
          <a:prstGeom prst="flowChartAlternateProcess">
            <a:avLst/>
          </a:prstGeom>
          <a:solidFill>
            <a:schemeClr val="accent2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62051" y="1593886"/>
            <a:ext cx="1186549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Jij</a:t>
            </a: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: MA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78871" y="2452844"/>
            <a:ext cx="854727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John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43265" y="4189331"/>
            <a:ext cx="787401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Anna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0263" y="3313146"/>
            <a:ext cx="1120425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Andrew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49558" y="5919379"/>
            <a:ext cx="1256430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Clothilde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39829" y="5056252"/>
            <a:ext cx="716919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Nina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35661" y="241820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noFill/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8%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35660" y="32747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noFill/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35660" y="4131370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noFill/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35660" y="5031068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noFill/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3%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35660" y="58962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noFill/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2%</a:t>
            </a:r>
          </a:p>
        </p:txBody>
      </p:sp>
      <p:pic>
        <p:nvPicPr>
          <p:cNvPr id="6" name="Picture 5" descr="Reliv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69" y="2155969"/>
            <a:ext cx="5761062" cy="411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val 117"/>
          <p:cNvSpPr/>
          <p:nvPr/>
        </p:nvSpPr>
        <p:spPr>
          <a:xfrm>
            <a:off x="4489660" y="137304"/>
            <a:ext cx="6773492" cy="6615951"/>
          </a:xfrm>
          <a:prstGeom prst="ellipse">
            <a:avLst/>
          </a:prstGeom>
          <a:solidFill>
            <a:srgbClr val="704C9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5777843" y="5489592"/>
            <a:ext cx="762454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243</a:t>
            </a:r>
          </a:p>
        </p:txBody>
      </p:sp>
      <p:sp>
        <p:nvSpPr>
          <p:cNvPr id="52" name="Oval 51"/>
          <p:cNvSpPr/>
          <p:nvPr/>
        </p:nvSpPr>
        <p:spPr>
          <a:xfrm>
            <a:off x="5200429" y="762000"/>
            <a:ext cx="5338706" cy="5206202"/>
          </a:xfrm>
          <a:prstGeom prst="ellipse">
            <a:avLst/>
          </a:prstGeom>
          <a:solidFill>
            <a:srgbClr val="96C93D"/>
          </a:solidFill>
          <a:ln w="28575" cmpd="sng"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885039" y="1353963"/>
            <a:ext cx="4004755" cy="3995539"/>
          </a:xfrm>
          <a:prstGeom prst="ellipse">
            <a:avLst/>
          </a:prstGeom>
          <a:solidFill>
            <a:schemeClr val="accent5"/>
          </a:solidFill>
          <a:ln w="28575" cmpd="sng"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2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161" y="2986406"/>
            <a:ext cx="371936" cy="3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213" y="1414256"/>
            <a:ext cx="372087" cy="3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06" y="2638322"/>
            <a:ext cx="369293" cy="3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705" y="1556867"/>
            <a:ext cx="368230" cy="36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422" y="1455225"/>
            <a:ext cx="371723" cy="3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32" y="3334773"/>
            <a:ext cx="375005" cy="37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193" y="2559092"/>
            <a:ext cx="375490" cy="37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120" y="1991028"/>
            <a:ext cx="373727" cy="3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387" y="1765710"/>
            <a:ext cx="368709" cy="36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20" y="4811485"/>
            <a:ext cx="375580" cy="37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379" y="3601403"/>
            <a:ext cx="370879" cy="37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662" y="4805792"/>
            <a:ext cx="370854" cy="37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09" y="1782967"/>
            <a:ext cx="368625" cy="36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230" y="1563324"/>
            <a:ext cx="372482" cy="37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551" y="1463417"/>
            <a:ext cx="370191" cy="37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34" y="2307270"/>
            <a:ext cx="368216" cy="36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579" y="2773663"/>
            <a:ext cx="373195" cy="37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06" y="4720070"/>
            <a:ext cx="370636" cy="37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708" y="4730104"/>
            <a:ext cx="370744" cy="3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232" y="4052294"/>
            <a:ext cx="368211" cy="36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06" y="4064585"/>
            <a:ext cx="371665" cy="37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580" y="3031902"/>
            <a:ext cx="368421" cy="36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947" y="1920875"/>
            <a:ext cx="373319" cy="37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11" y="3396085"/>
            <a:ext cx="375424" cy="3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39" y="2188363"/>
            <a:ext cx="368019" cy="36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877" y="3807504"/>
            <a:ext cx="373800" cy="37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075" y="4611526"/>
            <a:ext cx="367699" cy="36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12" y="4329587"/>
            <a:ext cx="368117" cy="36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6633223" y="4401945"/>
            <a:ext cx="55446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27</a:t>
            </a:r>
          </a:p>
        </p:txBody>
      </p:sp>
      <p:sp>
        <p:nvSpPr>
          <p:cNvPr id="11" name="Oval 10"/>
          <p:cNvSpPr/>
          <p:nvPr/>
        </p:nvSpPr>
        <p:spPr>
          <a:xfrm>
            <a:off x="6498170" y="1904999"/>
            <a:ext cx="2824573" cy="2809995"/>
          </a:xfrm>
          <a:prstGeom prst="ellipse">
            <a:avLst/>
          </a:prstGeom>
          <a:solidFill>
            <a:schemeClr val="accent4"/>
          </a:solidFill>
          <a:ln w="28575" cmpd="sng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1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81" y="2905032"/>
            <a:ext cx="369168" cy="3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886" y="2231630"/>
            <a:ext cx="372448" cy="37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38" y="1984286"/>
            <a:ext cx="371063" cy="3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264" y="2093407"/>
            <a:ext cx="367875" cy="36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100" y="3252362"/>
            <a:ext cx="369186" cy="36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71" y="2601832"/>
            <a:ext cx="371255" cy="37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05" y="3696436"/>
            <a:ext cx="373660" cy="37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778" y="4161550"/>
            <a:ext cx="374982" cy="37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111" y="4155212"/>
            <a:ext cx="373261" cy="37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036190" y="3855160"/>
            <a:ext cx="34647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9</a:t>
            </a:r>
          </a:p>
        </p:txBody>
      </p:sp>
      <p:sp>
        <p:nvSpPr>
          <p:cNvPr id="6" name="Oval 5"/>
          <p:cNvSpPr/>
          <p:nvPr/>
        </p:nvSpPr>
        <p:spPr>
          <a:xfrm>
            <a:off x="7048268" y="2437991"/>
            <a:ext cx="1766246" cy="1710947"/>
          </a:xfrm>
          <a:prstGeom prst="ellipse">
            <a:avLst/>
          </a:prstGeom>
          <a:solidFill>
            <a:schemeClr val="accent2"/>
          </a:solidFill>
          <a:ln w="28575" cmpd="sng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466" y="2619882"/>
            <a:ext cx="371333" cy="37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330" y="3409339"/>
            <a:ext cx="368470" cy="36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032" y="2628899"/>
            <a:ext cx="369645" cy="36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274130" y="3415311"/>
            <a:ext cx="34647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3</a:t>
            </a: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271355" y="457363"/>
            <a:ext cx="4939546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300" b="1" dirty="0">
                <a:solidFill>
                  <a:srgbClr val="000000"/>
                </a:solidFill>
              </a:rPr>
              <a:t>Overrides: de </a:t>
            </a:r>
            <a:r>
              <a:rPr lang="en-US" sz="3300" b="1" dirty="0" err="1">
                <a:solidFill>
                  <a:srgbClr val="000000"/>
                </a:solidFill>
              </a:rPr>
              <a:t>kracht</a:t>
            </a:r>
            <a:r>
              <a:rPr lang="en-US" sz="3300" b="1" dirty="0">
                <a:solidFill>
                  <a:srgbClr val="000000"/>
                </a:solidFill>
              </a:rPr>
              <a:t> van </a:t>
            </a:r>
            <a:r>
              <a:rPr lang="en-US" sz="3300" b="1" dirty="0" err="1">
                <a:solidFill>
                  <a:srgbClr val="000000"/>
                </a:solidFill>
              </a:rPr>
              <a:t>vermenigvuldiging</a:t>
            </a:r>
            <a:endParaRPr lang="en-US" sz="3300" b="1" dirty="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464884" y="2799038"/>
            <a:ext cx="938790" cy="978312"/>
          </a:xfrm>
          <a:prstGeom prst="ellipse">
            <a:avLst/>
          </a:prstGeom>
          <a:solidFill>
            <a:schemeClr val="accent1"/>
          </a:solidFill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657" y="17125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630" y="23850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516" y="21407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124" y="328568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936" y="27276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925" y="12688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365" y="31204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12" y="9223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684" y="41333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319" y="281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959" y="2431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096" y="42490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08" y="33544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98" y="5085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142" y="173793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00" y="38533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289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794" y="44526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585" y="35129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56" y="19997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99" y="527988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088" y="5432715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12" y="5482994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507" y="53162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05" y="185870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621" y="46502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222" y="37402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91" y="131990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82" y="15940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279" y="14961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489" y="11704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159" y="1517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421" y="9463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152" y="49674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710" y="36981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70" y="2211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891" y="18484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8" y="12555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802" y="54712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02" y="4051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54" y="1316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417" y="101738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32" y="9837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21" y="53378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732" y="890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223" y="31054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675" y="113774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48" y="44624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386" y="20797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339" y="40397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61" y="2638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735" y="551399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768" y="49261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762" y="435675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719" y="99789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682" y="9154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463" y="471443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2" y="54547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131" y="56034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72" y="53299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88" y="36293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Rectangle 113"/>
          <p:cNvSpPr/>
          <p:nvPr/>
        </p:nvSpPr>
        <p:spPr>
          <a:xfrm>
            <a:off x="6263146" y="4897536"/>
            <a:ext cx="55446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81</a:t>
            </a:r>
          </a:p>
        </p:txBody>
      </p:sp>
      <p:pic>
        <p:nvPicPr>
          <p:cNvPr id="11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08" y="288801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44" y="28514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19" y="23972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147" y="513684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774" y="46405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28" y="49645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638" y="536970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077" y="519396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76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256" y="583427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99" y="48842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31" y="59209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66" y="61206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200" y="6190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15" y="6283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408" y="59578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836" y="60988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183" y="604448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618" y="62442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352" y="6313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067" y="62695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212" y="59576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39" y="6098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987" y="6044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421" y="624401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156" y="63135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650" y="57294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078" y="5870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425" y="5816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860" y="60158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594" y="60853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45" y="62708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376" y="400039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152" y="408705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86" y="42867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321" y="435629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36" y="444940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11" y="335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63" y="3108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286" y="34398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455" y="37091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70" y="38022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95" y="25604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815" y="2707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977" y="270579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699" y="30697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88" y="22445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376" y="210537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525" y="17703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13" y="55181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297" y="58805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076" y="52033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504" y="53443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851" y="52899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286" y="5489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020" y="55592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71" y="574476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216" y="49559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884" y="48601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442" y="45810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617" y="48784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620" y="41556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504" y="45179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711" y="39818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770" y="37260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93" y="41271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378" y="438222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619" y="33056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754" y="310459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401" y="34510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932" y="26791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207" y="29222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221" y="25514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733" y="2328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005" y="35368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657" y="19259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290" y="20669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425" y="18658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072" y="22123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03" y="14404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878" y="168357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463" y="13215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892" y="131273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390" y="95124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65" y="1537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17" y="12932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40" y="16246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415" y="8031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79" y="71708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32" y="7550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130" y="9573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5" y="10972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853" y="12544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805" y="4775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46" y="5612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52" y="5233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860" y="3093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4" y="18685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57" y="48122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314" y="160091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410" y="4350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12" y="7908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45" y="878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01" y="5488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334" y="750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520" y="3999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803" y="11045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98" y="3178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418" y="4063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21" y="2055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91" y="2803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52" y="2095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629" y="2071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302" y="6322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807" y="379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102" y="4113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039" y="539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TextBox 257"/>
          <p:cNvSpPr txBox="1">
            <a:spLocks noChangeAspect="1" noChangeArrowheads="1"/>
          </p:cNvSpPr>
          <p:nvPr/>
        </p:nvSpPr>
        <p:spPr bwMode="auto">
          <a:xfrm>
            <a:off x="336081" y="3141251"/>
            <a:ext cx="1085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£6,000</a:t>
            </a:r>
          </a:p>
        </p:txBody>
      </p:sp>
      <p:sp>
        <p:nvSpPr>
          <p:cNvPr id="259" name="TextBox 258"/>
          <p:cNvSpPr txBox="1">
            <a:spLocks noChangeAspect="1" noChangeArrowheads="1"/>
          </p:cNvSpPr>
          <p:nvPr/>
        </p:nvSpPr>
        <p:spPr bwMode="auto">
          <a:xfrm>
            <a:off x="1693878" y="3118898"/>
            <a:ext cx="1968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x 8% =  £480</a:t>
            </a:r>
          </a:p>
        </p:txBody>
      </p:sp>
      <p:sp>
        <p:nvSpPr>
          <p:cNvPr id="260" name="TextBox 259"/>
          <p:cNvSpPr txBox="1">
            <a:spLocks noChangeAspect="1" noChangeArrowheads="1"/>
          </p:cNvSpPr>
          <p:nvPr/>
        </p:nvSpPr>
        <p:spPr bwMode="auto">
          <a:xfrm>
            <a:off x="333394" y="3621927"/>
            <a:ext cx="12490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£18,000</a:t>
            </a:r>
          </a:p>
        </p:txBody>
      </p:sp>
      <p:sp>
        <p:nvSpPr>
          <p:cNvPr id="261" name="TextBox 260"/>
          <p:cNvSpPr txBox="1">
            <a:spLocks noChangeAspect="1" noChangeArrowheads="1"/>
          </p:cNvSpPr>
          <p:nvPr/>
        </p:nvSpPr>
        <p:spPr bwMode="auto">
          <a:xfrm>
            <a:off x="1687273" y="3602887"/>
            <a:ext cx="2381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x 6% =  </a:t>
            </a:r>
            <a:r>
              <a:rPr lang="is-IS" altLang="en-US" sz="1800" b="1" dirty="0">
                <a:solidFill>
                  <a:srgbClr val="FF0000"/>
                </a:solidFill>
                <a:ea typeface="Verdana"/>
              </a:rPr>
              <a:t>£1,080</a:t>
            </a:r>
            <a:endParaRPr lang="en-US" altLang="en-US" sz="1800" b="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62" name="TextBox 261"/>
          <p:cNvSpPr txBox="1">
            <a:spLocks noChangeAspect="1" noChangeArrowheads="1"/>
          </p:cNvSpPr>
          <p:nvPr/>
        </p:nvSpPr>
        <p:spPr bwMode="auto">
          <a:xfrm>
            <a:off x="330881" y="4117973"/>
            <a:ext cx="5020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C000"/>
                </a:solidFill>
                <a:ea typeface="Verdana"/>
              </a:rPr>
              <a:t>£54,000    x 4% =  </a:t>
            </a:r>
            <a:r>
              <a:rPr lang="fi-FI" altLang="en-US" sz="1800" b="1" dirty="0">
                <a:solidFill>
                  <a:srgbClr val="FFC000"/>
                </a:solidFill>
                <a:ea typeface="Verdana"/>
              </a:rPr>
              <a:t>£2,160</a:t>
            </a:r>
            <a:endParaRPr lang="en-US" altLang="en-US" sz="1800" b="1" dirty="0">
              <a:solidFill>
                <a:srgbClr val="FFC000"/>
              </a:solidFill>
              <a:ea typeface="Verdana"/>
            </a:endParaRPr>
          </a:p>
        </p:txBody>
      </p:sp>
      <p:sp>
        <p:nvSpPr>
          <p:cNvPr id="263" name="TextBox 262"/>
          <p:cNvSpPr txBox="1">
            <a:spLocks noChangeAspect="1" noChangeArrowheads="1"/>
          </p:cNvSpPr>
          <p:nvPr/>
        </p:nvSpPr>
        <p:spPr bwMode="auto">
          <a:xfrm>
            <a:off x="315043" y="4599209"/>
            <a:ext cx="4920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544247">
              <a:defRPr/>
            </a:pP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£162,000  x 3% =  £4,860</a:t>
            </a:r>
          </a:p>
        </p:txBody>
      </p:sp>
      <p:sp>
        <p:nvSpPr>
          <p:cNvPr id="264" name="TextBox 263"/>
          <p:cNvSpPr txBox="1">
            <a:spLocks noChangeAspect="1" noChangeArrowheads="1"/>
          </p:cNvSpPr>
          <p:nvPr/>
        </p:nvSpPr>
        <p:spPr bwMode="auto">
          <a:xfrm>
            <a:off x="315043" y="5104069"/>
            <a:ext cx="4895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£486,000  x 2% =  £9,720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1227736" y="5648686"/>
            <a:ext cx="3303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Totaal</a:t>
            </a:r>
            <a:r>
              <a:rPr lang="en-GB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= £18,300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325194" y="2122520"/>
            <a:ext cx="3557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Gebaseerd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op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een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retailvolume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van £2000 per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persoon</a:t>
            </a:r>
            <a:endParaRPr lang="en-GB" dirty="0">
              <a:solidFill>
                <a:srgbClr val="000000"/>
              </a:solidFill>
              <a:ea typeface="MS PGothic" pitchFamily="34" charset="-128"/>
            </a:endParaRPr>
          </a:p>
        </p:txBody>
      </p:sp>
      <p:pic>
        <p:nvPicPr>
          <p:cNvPr id="5" name="Picture 4" descr="person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4" t="9165" r="34771" b="6677"/>
          <a:stretch/>
        </p:blipFill>
        <p:spPr>
          <a:xfrm>
            <a:off x="7728450" y="2854936"/>
            <a:ext cx="419150" cy="84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4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3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6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9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5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8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4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6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8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3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5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8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0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5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8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1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3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9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8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1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6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9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5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4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0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3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6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9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2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5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8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1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4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0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3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6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9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2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8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1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4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7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0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6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9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2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5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8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1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4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7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0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3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6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9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2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5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1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4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7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0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3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6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9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2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5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8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1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4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3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6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9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2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5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8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1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4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7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0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3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6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9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2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5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8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1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4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7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0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3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6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9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2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5"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8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1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4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7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0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3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6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9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2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5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8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1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4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52" grpId="0" animBg="1"/>
      <p:bldP spid="22" grpId="0" animBg="1"/>
      <p:bldP spid="51" grpId="0"/>
      <p:bldP spid="11" grpId="0" animBg="1"/>
      <p:bldP spid="21" grpId="0"/>
      <p:bldP spid="6" grpId="0" animBg="1"/>
      <p:bldP spid="10" grpId="0"/>
      <p:bldP spid="4" grpId="0" animBg="1"/>
      <p:bldP spid="114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may contain: 21 people, people smiling, people stand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597" y="3086086"/>
            <a:ext cx="4386094" cy="3131507"/>
          </a:xfrm>
          <a:prstGeom prst="rect">
            <a:avLst/>
          </a:prstGeom>
          <a:noFill/>
          <a:ln w="76200" cmpd="sng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98307" y="746139"/>
            <a:ext cx="8636682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400" b="1" dirty="0" err="1">
                <a:solidFill>
                  <a:srgbClr val="000000"/>
                </a:solidFill>
              </a:rPr>
              <a:t>Contante</a:t>
            </a:r>
            <a:r>
              <a:rPr lang="en-US" sz="3400" b="1" dirty="0">
                <a:solidFill>
                  <a:srgbClr val="000000"/>
                </a:solidFill>
              </a:rPr>
              <a:t> </a:t>
            </a:r>
            <a:r>
              <a:rPr lang="en-US" sz="3400" b="1" dirty="0" err="1">
                <a:solidFill>
                  <a:srgbClr val="000000"/>
                </a:solidFill>
              </a:rPr>
              <a:t>bonussen</a:t>
            </a:r>
            <a:r>
              <a:rPr lang="en-US" sz="3400" b="1" dirty="0">
                <a:solidFill>
                  <a:srgbClr val="000000"/>
                </a:solidFill>
              </a:rPr>
              <a:t> en </a:t>
            </a:r>
            <a:r>
              <a:rPr lang="en-US" sz="3400" b="1" dirty="0" err="1">
                <a:solidFill>
                  <a:srgbClr val="000000"/>
                </a:solidFill>
              </a:rPr>
              <a:t>reizen</a:t>
            </a:r>
            <a:r>
              <a:rPr lang="en-US" sz="34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26" name="Picture 2" descr="https://reliv-static.s3-us-west-2.amazonaws.com/art/WebStuff/PortalGraphics/Portal/PortalPage/Snowmobile-Group-we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4" t="1086" r="4786" b="1347"/>
          <a:stretch/>
        </p:blipFill>
        <p:spPr bwMode="auto">
          <a:xfrm>
            <a:off x="7994270" y="551298"/>
            <a:ext cx="3839612" cy="2215037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may contain: 1 person, smiling, sitting, shoes, outdoor and close-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238" y="2428240"/>
            <a:ext cx="2590803" cy="4605871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Stock-875655298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3" r="22919"/>
          <a:stretch/>
        </p:blipFill>
        <p:spPr>
          <a:xfrm>
            <a:off x="580865" y="1776447"/>
            <a:ext cx="1722903" cy="1835373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2" name="Picture 1" descr="CaptureCroatiaN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3" y="3870474"/>
            <a:ext cx="3967241" cy="1983621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5" name="Picture 4" descr="champagneNL-web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382" y="1778000"/>
            <a:ext cx="1832429" cy="1832429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8389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41" y="603400"/>
            <a:ext cx="10972919" cy="1142888"/>
          </a:xfrm>
        </p:spPr>
        <p:txBody>
          <a:bodyPr/>
          <a:lstStyle/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Wees</a:t>
            </a:r>
            <a:r>
              <a:rPr lang="en-US" sz="4724" b="1" dirty="0">
                <a:solidFill>
                  <a:schemeClr val="bg1"/>
                </a:solidFill>
              </a:rPr>
              <a:t> de </a:t>
            </a:r>
            <a:r>
              <a:rPr lang="en-US" sz="4724" b="1" dirty="0" err="1">
                <a:solidFill>
                  <a:schemeClr val="bg1"/>
                </a:solidFill>
              </a:rPr>
              <a:t>beste</a:t>
            </a:r>
            <a:r>
              <a:rPr lang="en-US" sz="4724" b="1" dirty="0">
                <a:solidFill>
                  <a:schemeClr val="bg1"/>
                </a:solidFill>
              </a:rPr>
              <a:t> baas </a:t>
            </a:r>
            <a:br>
              <a:rPr lang="en-US" sz="4724" b="1" dirty="0">
                <a:solidFill>
                  <a:schemeClr val="bg1"/>
                </a:solidFill>
              </a:rPr>
            </a:br>
            <a:r>
              <a:rPr lang="en-US" sz="4724" b="1" dirty="0">
                <a:solidFill>
                  <a:schemeClr val="bg1"/>
                </a:solidFill>
              </a:rPr>
              <a:t>die je </a:t>
            </a:r>
            <a:r>
              <a:rPr lang="en-US" sz="4724" b="1" dirty="0" err="1">
                <a:solidFill>
                  <a:schemeClr val="bg1"/>
                </a:solidFill>
              </a:rPr>
              <a:t>ooit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hebt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gehad</a:t>
            </a:r>
            <a:r>
              <a:rPr lang="en-US" sz="4724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540" y="2028937"/>
            <a:ext cx="8280459" cy="4963264"/>
          </a:xfrm>
        </p:spPr>
        <p:txBody>
          <a:bodyPr/>
          <a:lstStyle/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Geniet</a:t>
            </a:r>
            <a:r>
              <a:rPr lang="en-US" sz="3300" dirty="0"/>
              <a:t> van </a:t>
            </a:r>
            <a:r>
              <a:rPr lang="en-US" sz="3300" dirty="0" err="1"/>
              <a:t>familie</a:t>
            </a:r>
            <a:r>
              <a:rPr lang="en-US" sz="3300" dirty="0"/>
              <a:t> en </a:t>
            </a:r>
            <a:r>
              <a:rPr lang="en-US" sz="3300" dirty="0" err="1"/>
              <a:t>vrije</a:t>
            </a:r>
            <a:r>
              <a:rPr lang="en-US" sz="3300" dirty="0"/>
              <a:t> </a:t>
            </a:r>
            <a:r>
              <a:rPr lang="en-US" sz="3300" dirty="0" err="1"/>
              <a:t>tijd</a:t>
            </a:r>
            <a:endParaRPr lang="en-US" sz="33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/>
              <a:t>De </a:t>
            </a:r>
            <a:r>
              <a:rPr lang="en-US" sz="3300" dirty="0" err="1"/>
              <a:t>vrijheid</a:t>
            </a:r>
            <a:r>
              <a:rPr lang="en-US" sz="3300" dirty="0"/>
              <a:t> van </a:t>
            </a:r>
            <a:r>
              <a:rPr lang="en-US" sz="3300" dirty="0" err="1"/>
              <a:t>keuze</a:t>
            </a:r>
            <a:r>
              <a:rPr lang="en-US" sz="3300" dirty="0"/>
              <a:t> – </a:t>
            </a:r>
            <a:r>
              <a:rPr lang="en-US" sz="3300" dirty="0" err="1"/>
              <a:t>werk</a:t>
            </a:r>
            <a:r>
              <a:rPr lang="en-US" sz="3300" dirty="0"/>
              <a:t> </a:t>
            </a:r>
            <a:br>
              <a:rPr lang="en-US" sz="3300" dirty="0"/>
            </a:br>
            <a:r>
              <a:rPr lang="en-US" sz="3300" dirty="0" err="1"/>
              <a:t>waar</a:t>
            </a:r>
            <a:r>
              <a:rPr lang="en-US" sz="3300" dirty="0"/>
              <a:t> en </a:t>
            </a:r>
            <a:r>
              <a:rPr lang="en-US" sz="3300" dirty="0" err="1"/>
              <a:t>wanneer</a:t>
            </a:r>
            <a:r>
              <a:rPr lang="en-US" sz="3300" dirty="0"/>
              <a:t> je maar wilt</a:t>
            </a:r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Verdien</a:t>
            </a:r>
            <a:r>
              <a:rPr lang="en-US" sz="3300" dirty="0"/>
              <a:t> </a:t>
            </a:r>
            <a:r>
              <a:rPr lang="en-US" sz="3300" dirty="0" err="1"/>
              <a:t>contante</a:t>
            </a:r>
            <a:r>
              <a:rPr lang="en-US" sz="3300" dirty="0"/>
              <a:t> </a:t>
            </a:r>
            <a:r>
              <a:rPr lang="en-US" sz="3300" dirty="0" err="1"/>
              <a:t>bonussen</a:t>
            </a:r>
            <a:r>
              <a:rPr lang="en-US" sz="3300" dirty="0"/>
              <a:t> </a:t>
            </a:r>
            <a:br>
              <a:rPr lang="en-US" sz="3300" dirty="0"/>
            </a:br>
            <a:r>
              <a:rPr lang="en-US" sz="3300" dirty="0"/>
              <a:t>en </a:t>
            </a:r>
            <a:r>
              <a:rPr lang="en-US" sz="3300" dirty="0" err="1"/>
              <a:t>reizen</a:t>
            </a:r>
            <a:endParaRPr lang="en-US" sz="33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Ontwikkel</a:t>
            </a:r>
            <a:r>
              <a:rPr lang="en-US" sz="3300" dirty="0"/>
              <a:t> </a:t>
            </a:r>
            <a:r>
              <a:rPr lang="en-US" sz="3300" dirty="0" err="1"/>
              <a:t>relaties</a:t>
            </a:r>
            <a:r>
              <a:rPr lang="en-US" sz="3300" dirty="0"/>
              <a:t> met </a:t>
            </a:r>
            <a:r>
              <a:rPr lang="en-US" sz="3300" dirty="0" err="1"/>
              <a:t>leiders</a:t>
            </a:r>
            <a:r>
              <a:rPr lang="en-US" sz="3300" dirty="0"/>
              <a:t> en </a:t>
            </a:r>
            <a:r>
              <a:rPr lang="en-US" sz="3300" dirty="0" err="1"/>
              <a:t>creëer</a:t>
            </a:r>
            <a:r>
              <a:rPr lang="en-US" sz="3300" dirty="0"/>
              <a:t> </a:t>
            </a:r>
            <a:r>
              <a:rPr lang="en-US" sz="3300" dirty="0" err="1"/>
              <a:t>een</a:t>
            </a:r>
            <a:r>
              <a:rPr lang="en-US" sz="3300" dirty="0"/>
              <a:t> </a:t>
            </a:r>
            <a:r>
              <a:rPr lang="en-US" sz="3300" dirty="0" err="1"/>
              <a:t>ondersteunend</a:t>
            </a:r>
            <a:r>
              <a:rPr lang="en-US" sz="3300" dirty="0"/>
              <a:t> </a:t>
            </a:r>
            <a:r>
              <a:rPr lang="en-US" sz="3300" dirty="0" err="1"/>
              <a:t>netwerk</a:t>
            </a:r>
            <a:r>
              <a:rPr lang="en-US" sz="3300" dirty="0"/>
              <a:t> </a:t>
            </a:r>
            <a:endParaRPr lang="en-US" sz="3300" spc="-112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9" r="7391"/>
          <a:stretch/>
        </p:blipFill>
        <p:spPr>
          <a:xfrm rot="364361">
            <a:off x="8563553" y="609931"/>
            <a:ext cx="3233220" cy="307011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8" t="5249" r="13817"/>
          <a:stretch/>
        </p:blipFill>
        <p:spPr>
          <a:xfrm rot="835173">
            <a:off x="9153909" y="3770112"/>
            <a:ext cx="2952743" cy="287064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168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0211" y="463825"/>
            <a:ext cx="11969507" cy="1142888"/>
          </a:xfrm>
        </p:spPr>
        <p:txBody>
          <a:bodyPr/>
          <a:lstStyle/>
          <a:p>
            <a:pPr algn="l"/>
            <a:r>
              <a:rPr lang="en-US" sz="4724" b="1" dirty="0">
                <a:solidFill>
                  <a:srgbClr val="000000"/>
                </a:solidFill>
              </a:rPr>
              <a:t>2 </a:t>
            </a:r>
            <a:r>
              <a:rPr lang="en-US" sz="4724" b="1" dirty="0" err="1">
                <a:solidFill>
                  <a:srgbClr val="000000"/>
                </a:solidFill>
              </a:rPr>
              <a:t>manieren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om</a:t>
            </a:r>
            <a:r>
              <a:rPr lang="en-US" sz="4724" b="1" dirty="0">
                <a:solidFill>
                  <a:srgbClr val="000000"/>
                </a:solidFill>
              </a:rPr>
              <a:t> van start </a:t>
            </a:r>
            <a:r>
              <a:rPr lang="en-US" sz="4724" b="1" dirty="0" err="1">
                <a:solidFill>
                  <a:srgbClr val="000000"/>
                </a:solidFill>
              </a:rPr>
              <a:t>te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gaan</a:t>
            </a:r>
            <a:endParaRPr lang="en-US" sz="4724" b="1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0210" y="1789929"/>
            <a:ext cx="6666849" cy="5160977"/>
          </a:xfrm>
        </p:spPr>
        <p:txBody>
          <a:bodyPr/>
          <a:lstStyle/>
          <a:p>
            <a:pPr marL="411425" indent="-411425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4049" b="1">
                <a:solidFill>
                  <a:schemeClr val="bg1"/>
                </a:solidFill>
              </a:rPr>
              <a:t>Word nu </a:t>
            </a:r>
            <a:r>
              <a:rPr lang="en-US" sz="4049" b="1" dirty="0" err="1">
                <a:solidFill>
                  <a:schemeClr val="bg1"/>
                </a:solidFill>
              </a:rPr>
              <a:t>klant</a:t>
            </a:r>
            <a:endParaRPr lang="en-US" sz="4049" b="1" dirty="0">
              <a:solidFill>
                <a:schemeClr val="bg1"/>
              </a:solidFill>
            </a:endParaRPr>
          </a:p>
          <a:p>
            <a:pPr marL="411425" indent="-411425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4049" b="1" dirty="0">
                <a:solidFill>
                  <a:schemeClr val="bg1"/>
                </a:solidFill>
              </a:rPr>
              <a:t>Meld je </a:t>
            </a:r>
            <a:r>
              <a:rPr lang="en-US" sz="4049" b="1" dirty="0" err="1">
                <a:solidFill>
                  <a:schemeClr val="bg1"/>
                </a:solidFill>
              </a:rPr>
              <a:t>aan</a:t>
            </a:r>
            <a:r>
              <a:rPr lang="en-US" sz="4049" b="1" dirty="0">
                <a:solidFill>
                  <a:schemeClr val="bg1"/>
                </a:solidFill>
              </a:rPr>
              <a:t> </a:t>
            </a:r>
            <a:r>
              <a:rPr lang="en-US" sz="4049" b="1" dirty="0" err="1">
                <a:solidFill>
                  <a:schemeClr val="bg1"/>
                </a:solidFill>
              </a:rPr>
              <a:t>als</a:t>
            </a:r>
            <a:r>
              <a:rPr lang="en-US" sz="4049" b="1" dirty="0">
                <a:solidFill>
                  <a:schemeClr val="bg1"/>
                </a:solidFill>
              </a:rPr>
              <a:t> </a:t>
            </a:r>
            <a:r>
              <a:rPr lang="en-US" sz="4049" b="1" dirty="0" err="1">
                <a:solidFill>
                  <a:schemeClr val="bg1"/>
                </a:solidFill>
              </a:rPr>
              <a:t>Distributeur</a:t>
            </a:r>
            <a:br>
              <a:rPr lang="en-US" sz="4049" b="1" dirty="0">
                <a:solidFill>
                  <a:schemeClr val="bg1"/>
                </a:solidFill>
              </a:rPr>
            </a:br>
            <a:r>
              <a:rPr lang="en-US" sz="4049" dirty="0" err="1">
                <a:solidFill>
                  <a:schemeClr val="bg1"/>
                </a:solidFill>
              </a:rPr>
              <a:t>Verdien</a:t>
            </a:r>
            <a:r>
              <a:rPr lang="en-US" sz="4049" dirty="0">
                <a:solidFill>
                  <a:schemeClr val="bg1"/>
                </a:solidFill>
              </a:rPr>
              <a:t> </a:t>
            </a:r>
            <a:r>
              <a:rPr lang="en-US" sz="4049" dirty="0" err="1">
                <a:solidFill>
                  <a:schemeClr val="bg1"/>
                </a:solidFill>
              </a:rPr>
              <a:t>verkoop</a:t>
            </a:r>
            <a:r>
              <a:rPr lang="en-US" sz="4049" dirty="0">
                <a:solidFill>
                  <a:schemeClr val="bg1"/>
                </a:solidFill>
              </a:rPr>
              <a:t>- en </a:t>
            </a:r>
            <a:r>
              <a:rPr lang="en-US" sz="4049" dirty="0" err="1">
                <a:solidFill>
                  <a:schemeClr val="bg1"/>
                </a:solidFill>
              </a:rPr>
              <a:t>groothandelswinst</a:t>
            </a:r>
            <a:r>
              <a:rPr lang="en-US" sz="4049" dirty="0">
                <a:solidFill>
                  <a:schemeClr val="bg1"/>
                </a:solidFill>
              </a:rPr>
              <a:t> </a:t>
            </a:r>
            <a:br>
              <a:rPr lang="en-US" sz="4049" dirty="0">
                <a:solidFill>
                  <a:schemeClr val="bg1"/>
                </a:solidFill>
              </a:rPr>
            </a:br>
            <a:r>
              <a:rPr lang="en-US" sz="4049" dirty="0">
                <a:solidFill>
                  <a:schemeClr val="bg1"/>
                </a:solidFill>
              </a:rPr>
              <a:t>en overrides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3976">
            <a:off x="7627608" y="2185179"/>
            <a:ext cx="4485553" cy="364577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385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RELIVtheme">
  <a:themeElements>
    <a:clrScheme name="Reliv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1B0"/>
      </a:accent1>
      <a:accent2>
        <a:srgbClr val="00A4E4"/>
      </a:accent2>
      <a:accent3>
        <a:srgbClr val="FFFFFF"/>
      </a:accent3>
      <a:accent4>
        <a:srgbClr val="F14723"/>
      </a:accent4>
      <a:accent5>
        <a:srgbClr val="F8971D"/>
      </a:accent5>
      <a:accent6>
        <a:srgbClr val="7BB931"/>
      </a:accent6>
      <a:hlink>
        <a:srgbClr val="00B1B0"/>
      </a:hlink>
      <a:folHlink>
        <a:srgbClr val="00A4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568</Words>
  <Application>Microsoft Office PowerPoint</Application>
  <PresentationFormat>Widescreen</PresentationFormat>
  <Paragraphs>107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RELIVtheme</vt:lpstr>
      <vt:lpstr>PowerPoint Presentation</vt:lpstr>
      <vt:lpstr>Reliv is een bedrijf binnen de welzijnsindustrie. We  helpen mensen een blij en vervuld  leven te leiden. </vt:lpstr>
      <vt:lpstr>Wij zijn Reliv. Aangenaam kennis met je te maken.</vt:lpstr>
      <vt:lpstr>De noodzaak van goede voeding</vt:lpstr>
      <vt:lpstr>PowerPoint Presentation</vt:lpstr>
      <vt:lpstr>De kern van voeding: Iedereen begint hier!</vt:lpstr>
      <vt:lpstr>Gerichte oplossingen</vt:lpstr>
      <vt:lpstr>We willen iedereen voeden</vt:lpstr>
      <vt:lpstr>PowerPoint Presentation</vt:lpstr>
      <vt:lpstr>PowerPoint Presentation</vt:lpstr>
      <vt:lpstr>PowerPoint Presentation</vt:lpstr>
      <vt:lpstr>De 5 inkomstenbronnen van Reliv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Wees de beste baas  die je ooit hebt gehad!</vt:lpstr>
      <vt:lpstr>2 manieren om van start te gaan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Dominique Vill</dc:creator>
  <cp:lastModifiedBy>Stella Burford</cp:lastModifiedBy>
  <cp:revision>82</cp:revision>
  <dcterms:created xsi:type="dcterms:W3CDTF">2018-11-21T11:55:20Z</dcterms:created>
  <dcterms:modified xsi:type="dcterms:W3CDTF">2023-02-09T10:40:13Z</dcterms:modified>
</cp:coreProperties>
</file>