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6C93D"/>
    <a:srgbClr val="704C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DE394-48EA-4865-94FB-15EAA42D7E9D}" type="datetimeFigureOut">
              <a:rPr lang="en-GB" smtClean="0"/>
              <a:t>09/02/2023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F0B85-F51F-4DB4-B7C9-E7B6EB63A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884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F3BBF-0647-A140-B919-E7CA770A341F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507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789E3-A1A6-4AC7-9222-6E4B0C9E03C3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957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789E3-A1A6-4AC7-9222-6E4B0C9E03C3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492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F3BBF-0647-A140-B919-E7CA770A341F}" type="slidenum">
              <a:rPr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657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F3BBF-0647-A140-B919-E7CA770A341F}" type="slidenum">
              <a:rPr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211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48F35-DF9B-4F95-8E2C-3AD87F9A5CB7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B7981-5ABC-41C7-99C2-1362563CB3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01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6C1B1-E950-49C1-B0C9-5FF8CD7D93C6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0903A-DEEC-4536-90FA-E585749BB5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9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72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47" indent="0">
              <a:buNone/>
              <a:defRPr sz="2175">
                <a:solidFill>
                  <a:schemeClr val="tx1">
                    <a:tint val="75000"/>
                  </a:schemeClr>
                </a:solidFill>
              </a:defRPr>
            </a:lvl2pPr>
            <a:lvl3pPr marL="1088494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3pPr>
            <a:lvl4pPr marL="1632741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4pPr>
            <a:lvl5pPr marL="2176987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5pPr>
            <a:lvl6pPr marL="2721234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6pPr>
            <a:lvl7pPr marL="3265482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7pPr>
            <a:lvl8pPr marL="3809728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8pPr>
            <a:lvl9pPr marL="4353975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FADED-D64D-4C72-8A87-F10C8640539D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90D1D-05F2-4BE0-A781-E8E4D86CD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6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3734" y="2133601"/>
            <a:ext cx="9652000" cy="6034088"/>
          </a:xfrm>
        </p:spPr>
        <p:txBody>
          <a:bodyPr/>
          <a:lstStyle>
            <a:lvl1pPr>
              <a:defRPr sz="3300"/>
            </a:lvl1pPr>
            <a:lvl2pPr>
              <a:defRPr sz="2850"/>
            </a:lvl2pPr>
            <a:lvl3pPr>
              <a:defRPr sz="2400"/>
            </a:lvl3pPr>
            <a:lvl4pPr>
              <a:defRPr sz="2175"/>
            </a:lvl4pPr>
            <a:lvl5pPr>
              <a:defRPr sz="2175"/>
            </a:lvl5pPr>
            <a:lvl6pPr>
              <a:defRPr sz="2175"/>
            </a:lvl6pPr>
            <a:lvl7pPr>
              <a:defRPr sz="2175"/>
            </a:lvl7pPr>
            <a:lvl8pPr>
              <a:defRPr sz="2175"/>
            </a:lvl8pPr>
            <a:lvl9pPr>
              <a:defRPr sz="21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8933" y="2133601"/>
            <a:ext cx="9654117" cy="6034088"/>
          </a:xfrm>
        </p:spPr>
        <p:txBody>
          <a:bodyPr/>
          <a:lstStyle>
            <a:lvl1pPr>
              <a:defRPr sz="3300"/>
            </a:lvl1pPr>
            <a:lvl2pPr>
              <a:defRPr sz="2850"/>
            </a:lvl2pPr>
            <a:lvl3pPr>
              <a:defRPr sz="2400"/>
            </a:lvl3pPr>
            <a:lvl4pPr>
              <a:defRPr sz="2175"/>
            </a:lvl4pPr>
            <a:lvl5pPr>
              <a:defRPr sz="2175"/>
            </a:lvl5pPr>
            <a:lvl6pPr>
              <a:defRPr sz="2175"/>
            </a:lvl6pPr>
            <a:lvl7pPr>
              <a:defRPr sz="2175"/>
            </a:lvl7pPr>
            <a:lvl8pPr>
              <a:defRPr sz="2175"/>
            </a:lvl8pPr>
            <a:lvl9pPr>
              <a:defRPr sz="21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08E1F-8EAA-4072-8ECB-1BADB0375BD3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8C47B-1852-439B-B95E-201205FEC9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34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850" b="1"/>
            </a:lvl1pPr>
            <a:lvl2pPr marL="544247" indent="0">
              <a:buNone/>
              <a:defRPr sz="2400" b="1"/>
            </a:lvl2pPr>
            <a:lvl3pPr marL="1088494" indent="0">
              <a:buNone/>
              <a:defRPr sz="2175" b="1"/>
            </a:lvl3pPr>
            <a:lvl4pPr marL="1632741" indent="0">
              <a:buNone/>
              <a:defRPr sz="1875" b="1"/>
            </a:lvl4pPr>
            <a:lvl5pPr marL="2176987" indent="0">
              <a:buNone/>
              <a:defRPr sz="1875" b="1"/>
            </a:lvl5pPr>
            <a:lvl6pPr marL="2721234" indent="0">
              <a:buNone/>
              <a:defRPr sz="1875" b="1"/>
            </a:lvl6pPr>
            <a:lvl7pPr marL="3265482" indent="0">
              <a:buNone/>
              <a:defRPr sz="1875" b="1"/>
            </a:lvl7pPr>
            <a:lvl8pPr marL="3809728" indent="0">
              <a:buNone/>
              <a:defRPr sz="1875" b="1"/>
            </a:lvl8pPr>
            <a:lvl9pPr marL="4353975" indent="0">
              <a:buNone/>
              <a:defRPr sz="18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850"/>
            </a:lvl1pPr>
            <a:lvl2pPr>
              <a:defRPr sz="2400"/>
            </a:lvl2pPr>
            <a:lvl3pPr>
              <a:defRPr sz="2175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850" b="1"/>
            </a:lvl1pPr>
            <a:lvl2pPr marL="544247" indent="0">
              <a:buNone/>
              <a:defRPr sz="2400" b="1"/>
            </a:lvl2pPr>
            <a:lvl3pPr marL="1088494" indent="0">
              <a:buNone/>
              <a:defRPr sz="2175" b="1"/>
            </a:lvl3pPr>
            <a:lvl4pPr marL="1632741" indent="0">
              <a:buNone/>
              <a:defRPr sz="1875" b="1"/>
            </a:lvl4pPr>
            <a:lvl5pPr marL="2176987" indent="0">
              <a:buNone/>
              <a:defRPr sz="1875" b="1"/>
            </a:lvl5pPr>
            <a:lvl6pPr marL="2721234" indent="0">
              <a:buNone/>
              <a:defRPr sz="1875" b="1"/>
            </a:lvl6pPr>
            <a:lvl7pPr marL="3265482" indent="0">
              <a:buNone/>
              <a:defRPr sz="1875" b="1"/>
            </a:lvl7pPr>
            <a:lvl8pPr marL="3809728" indent="0">
              <a:buNone/>
              <a:defRPr sz="1875" b="1"/>
            </a:lvl8pPr>
            <a:lvl9pPr marL="4353975" indent="0">
              <a:buNone/>
              <a:defRPr sz="18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850"/>
            </a:lvl1pPr>
            <a:lvl2pPr>
              <a:defRPr sz="2400"/>
            </a:lvl2pPr>
            <a:lvl3pPr>
              <a:defRPr sz="2175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C0A9C-F88E-44C9-9F8C-4A6EF426757F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63587-7B37-41AF-A934-CCAEB9668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6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D9741-7073-43B7-B72F-FBAA8A71EF10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32AA3-31A3-468E-B89C-A15DB203E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04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6F1BE-1636-4B00-89F3-615FB96A245B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2F9D1-C2F0-4271-8DE4-31A8BF7C3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085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1"/>
            <a:ext cx="6815666" cy="5853113"/>
          </a:xfrm>
        </p:spPr>
        <p:txBody>
          <a:bodyPr/>
          <a:lstStyle>
            <a:lvl1pPr>
              <a:defRPr sz="3824"/>
            </a:lvl1pPr>
            <a:lvl2pPr>
              <a:defRPr sz="3300"/>
            </a:lvl2pPr>
            <a:lvl3pPr>
              <a:defRPr sz="285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650"/>
            </a:lvl1pPr>
            <a:lvl2pPr marL="544247" indent="0">
              <a:buNone/>
              <a:defRPr sz="1425"/>
            </a:lvl2pPr>
            <a:lvl3pPr marL="1088494" indent="0">
              <a:buNone/>
              <a:defRPr sz="1200"/>
            </a:lvl3pPr>
            <a:lvl4pPr marL="1632741" indent="0">
              <a:buNone/>
              <a:defRPr sz="1050"/>
            </a:lvl4pPr>
            <a:lvl5pPr marL="2176987" indent="0">
              <a:buNone/>
              <a:defRPr sz="1050"/>
            </a:lvl5pPr>
            <a:lvl6pPr marL="2721234" indent="0">
              <a:buNone/>
              <a:defRPr sz="1050"/>
            </a:lvl6pPr>
            <a:lvl7pPr marL="3265482" indent="0">
              <a:buNone/>
              <a:defRPr sz="1050"/>
            </a:lvl7pPr>
            <a:lvl8pPr marL="3809728" indent="0">
              <a:buNone/>
              <a:defRPr sz="1050"/>
            </a:lvl8pPr>
            <a:lvl9pPr marL="4353975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1C39B-630F-4BA0-B597-550DD1689943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6AAAB-D5B5-405B-846D-E0685EB4E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5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24"/>
            </a:lvl1pPr>
            <a:lvl2pPr marL="544247" indent="0">
              <a:buNone/>
              <a:defRPr sz="3300"/>
            </a:lvl2pPr>
            <a:lvl3pPr marL="1088494" indent="0">
              <a:buNone/>
              <a:defRPr sz="2850"/>
            </a:lvl3pPr>
            <a:lvl4pPr marL="1632741" indent="0">
              <a:buNone/>
              <a:defRPr sz="2400"/>
            </a:lvl4pPr>
            <a:lvl5pPr marL="2176987" indent="0">
              <a:buNone/>
              <a:defRPr sz="2400"/>
            </a:lvl5pPr>
            <a:lvl6pPr marL="2721234" indent="0">
              <a:buNone/>
              <a:defRPr sz="2400"/>
            </a:lvl6pPr>
            <a:lvl7pPr marL="3265482" indent="0">
              <a:buNone/>
              <a:defRPr sz="2400"/>
            </a:lvl7pPr>
            <a:lvl8pPr marL="3809728" indent="0">
              <a:buNone/>
              <a:defRPr sz="2400"/>
            </a:lvl8pPr>
            <a:lvl9pPr marL="4353975" indent="0">
              <a:buNone/>
              <a:defRPr sz="24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2"/>
          </a:xfrm>
        </p:spPr>
        <p:txBody>
          <a:bodyPr/>
          <a:lstStyle>
            <a:lvl1pPr marL="0" indent="0">
              <a:buNone/>
              <a:defRPr sz="1650"/>
            </a:lvl1pPr>
            <a:lvl2pPr marL="544247" indent="0">
              <a:buNone/>
              <a:defRPr sz="1425"/>
            </a:lvl2pPr>
            <a:lvl3pPr marL="1088494" indent="0">
              <a:buNone/>
              <a:defRPr sz="1200"/>
            </a:lvl3pPr>
            <a:lvl4pPr marL="1632741" indent="0">
              <a:buNone/>
              <a:defRPr sz="1050"/>
            </a:lvl4pPr>
            <a:lvl5pPr marL="2176987" indent="0">
              <a:buNone/>
              <a:defRPr sz="1050"/>
            </a:lvl5pPr>
            <a:lvl6pPr marL="2721234" indent="0">
              <a:buNone/>
              <a:defRPr sz="1050"/>
            </a:lvl6pPr>
            <a:lvl7pPr marL="3265482" indent="0">
              <a:buNone/>
              <a:defRPr sz="1050"/>
            </a:lvl7pPr>
            <a:lvl8pPr marL="3809728" indent="0">
              <a:buNone/>
              <a:defRPr sz="1050"/>
            </a:lvl8pPr>
            <a:lvl9pPr marL="4353975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90381-2FCC-48D2-B9B8-F4B51EEDC28D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46E7E-0ECA-4133-A489-665A1FD84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25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5B97-F82E-42FF-A027-0D3534754EDB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1C738-22D8-46A5-9B84-7288151DBB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7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16251" y="366713"/>
            <a:ext cx="4876800" cy="7800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3734" y="366713"/>
            <a:ext cx="14429317" cy="7800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04818-99DE-4A53-A0F8-5FA939D3DFE9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B9277-D3AB-4643-9D89-C3B58993F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4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541" y="275035"/>
            <a:ext cx="1097291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5152" tIns="72576" rIns="145152" bIns="7257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541" y="1600200"/>
            <a:ext cx="10972919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5152" tIns="72576" rIns="145152" bIns="725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41" y="6356748"/>
            <a:ext cx="2845316" cy="364331"/>
          </a:xfrm>
          <a:prstGeom prst="rect">
            <a:avLst/>
          </a:prstGeom>
        </p:spPr>
        <p:txBody>
          <a:bodyPr vert="horz" wrap="square" lIns="145152" tIns="72576" rIns="145152" bIns="72576" numCol="1" anchor="ctr" anchorCtr="0" compatLnSpc="1">
            <a:prstTxWarp prst="textNoShape">
              <a:avLst/>
            </a:prstTxWarp>
          </a:bodyPr>
          <a:lstStyle>
            <a:lvl1pPr>
              <a:defRPr sz="1425">
                <a:solidFill>
                  <a:srgbClr val="898989"/>
                </a:solidFill>
                <a:latin typeface="Verdana" pitchFamily="34" charset="0"/>
                <a:ea typeface="Verdana"/>
              </a:defRPr>
            </a:lvl1pPr>
          </a:lstStyle>
          <a:p>
            <a:pPr defTabSz="544043" fontAlgn="base">
              <a:spcBef>
                <a:spcPct val="0"/>
              </a:spcBef>
              <a:spcAft>
                <a:spcPct val="0"/>
              </a:spcAft>
              <a:defRPr/>
            </a:pPr>
            <a:fld id="{AF1F6812-E1C2-47CD-B9D2-00C6D0032BA2}" type="datetimeFigureOut">
              <a:rPr lang="en-US" smtClean="0"/>
              <a:pPr defTabSz="544043" fontAlgn="base">
                <a:spcBef>
                  <a:spcPct val="0"/>
                </a:spcBef>
                <a:spcAft>
                  <a:spcPct val="0"/>
                </a:spcAft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591" y="6356748"/>
            <a:ext cx="3860819" cy="364331"/>
          </a:xfrm>
          <a:prstGeom prst="rect">
            <a:avLst/>
          </a:prstGeom>
        </p:spPr>
        <p:txBody>
          <a:bodyPr vert="horz" lIns="145152" tIns="72576" rIns="145152" bIns="72576" rtlCol="0" anchor="ctr"/>
          <a:lstStyle>
            <a:lvl1pPr algn="ctr" defTabSz="544247" fontAlgn="auto">
              <a:spcBef>
                <a:spcPts val="0"/>
              </a:spcBef>
              <a:spcAft>
                <a:spcPts val="0"/>
              </a:spcAft>
              <a:defRPr sz="1425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144" y="6356748"/>
            <a:ext cx="2845316" cy="364331"/>
          </a:xfrm>
          <a:prstGeom prst="rect">
            <a:avLst/>
          </a:prstGeom>
        </p:spPr>
        <p:txBody>
          <a:bodyPr vert="horz" wrap="square" lIns="145152" tIns="72576" rIns="145152" bIns="72576" numCol="1" anchor="ctr" anchorCtr="0" compatLnSpc="1">
            <a:prstTxWarp prst="textNoShape">
              <a:avLst/>
            </a:prstTxWarp>
          </a:bodyPr>
          <a:lstStyle>
            <a:lvl1pPr algn="r">
              <a:defRPr sz="1425">
                <a:solidFill>
                  <a:srgbClr val="898989"/>
                </a:solidFill>
                <a:latin typeface="Verdana" pitchFamily="34" charset="0"/>
                <a:ea typeface="Verdana"/>
              </a:defRPr>
            </a:lvl1pPr>
          </a:lstStyle>
          <a:p>
            <a:pPr defTabSz="544043" fontAlgn="base">
              <a:spcBef>
                <a:spcPct val="0"/>
              </a:spcBef>
              <a:spcAft>
                <a:spcPct val="0"/>
              </a:spcAft>
              <a:defRPr/>
            </a:pPr>
            <a:fld id="{B5D1C987-F417-412F-BDA5-23F25C3B73BE}" type="slidenum">
              <a:rPr lang="en-US" smtClean="0"/>
              <a:pPr defTabSz="54404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02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544043" rtl="0" eaLnBrk="1" fontAlgn="base" hangingPunct="1">
        <a:spcBef>
          <a:spcPct val="0"/>
        </a:spcBef>
        <a:spcAft>
          <a:spcPct val="0"/>
        </a:spcAft>
        <a:defRPr sz="5249" kern="1200">
          <a:solidFill>
            <a:schemeClr val="tx1"/>
          </a:solidFill>
          <a:latin typeface="Verdana"/>
          <a:ea typeface="Verdana"/>
          <a:cs typeface="+mj-cs"/>
        </a:defRPr>
      </a:lvl1pPr>
      <a:lvl2pPr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2pPr>
      <a:lvl3pPr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3pPr>
      <a:lvl4pPr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4pPr>
      <a:lvl5pPr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5pPr>
      <a:lvl6pPr marL="342854"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6pPr>
      <a:lvl7pPr marL="685709"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7pPr>
      <a:lvl8pPr marL="1028563"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8pPr>
      <a:lvl9pPr marL="1371417"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9pPr>
    </p:titleStyle>
    <p:bodyStyle>
      <a:lvl1pPr marL="407139" indent="-407139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824" kern="1200">
          <a:solidFill>
            <a:schemeClr val="tx1"/>
          </a:solidFill>
          <a:latin typeface="Verdana"/>
          <a:ea typeface="Verdana"/>
          <a:cs typeface="+mn-cs"/>
        </a:defRPr>
      </a:lvl1pPr>
      <a:lvl2pPr marL="883326" indent="-339283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Verdana"/>
          <a:ea typeface="Verdana"/>
          <a:cs typeface="+mn-cs"/>
        </a:defRPr>
      </a:lvl2pPr>
      <a:lvl3pPr marL="1359512" indent="-271426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50" kern="1200">
          <a:solidFill>
            <a:schemeClr val="tx1"/>
          </a:solidFill>
          <a:latin typeface="Verdana"/>
          <a:ea typeface="Verdana"/>
          <a:cs typeface="+mn-cs"/>
        </a:defRPr>
      </a:lvl3pPr>
      <a:lvl4pPr marL="1904746" indent="-271426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Verdana"/>
          <a:ea typeface="Verdana"/>
          <a:cs typeface="+mn-cs"/>
        </a:defRPr>
      </a:lvl4pPr>
      <a:lvl5pPr marL="2448789" indent="-271426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Verdana"/>
          <a:ea typeface="Verdana"/>
          <a:cs typeface="+mn-cs"/>
        </a:defRPr>
      </a:lvl5pPr>
      <a:lvl6pPr marL="2993358" indent="-272124" algn="l" defTabSz="54424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05" indent="-272124" algn="l" defTabSz="54424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52" indent="-272124" algn="l" defTabSz="54424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099" indent="-272124" algn="l" defTabSz="54424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1pPr>
      <a:lvl2pPr marL="544247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2pPr>
      <a:lvl3pPr marL="1088494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3pPr>
      <a:lvl4pPr marL="1632741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4pPr>
      <a:lvl5pPr marL="2176987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5pPr>
      <a:lvl6pPr marL="2721234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6pPr>
      <a:lvl7pPr marL="3265482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7pPr>
      <a:lvl8pPr marL="3809728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8pPr>
      <a:lvl9pPr marL="4353975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if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4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pic>
        <p:nvPicPr>
          <p:cNvPr id="3" name="Picture 2" descr="RelivWhite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0451" y="676544"/>
            <a:ext cx="4114398" cy="4114398"/>
          </a:xfrm>
          <a:prstGeom prst="rect">
            <a:avLst/>
          </a:prstGeom>
        </p:spPr>
      </p:pic>
      <p:sp>
        <p:nvSpPr>
          <p:cNvPr id="9" name="Title 3"/>
          <p:cNvSpPr txBox="1">
            <a:spLocks/>
          </p:cNvSpPr>
          <p:nvPr/>
        </p:nvSpPr>
        <p:spPr>
          <a:xfrm>
            <a:off x="0" y="5381434"/>
            <a:ext cx="12192000" cy="1008361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r>
              <a:rPr lang="en-US" sz="3600" b="1" dirty="0">
                <a:solidFill>
                  <a:srgbClr val="FFFFFF"/>
                </a:solidFill>
              </a:rPr>
              <a:t>Leben </a:t>
            </a:r>
            <a:r>
              <a:rPr lang="en-US" sz="3600" b="1" dirty="0" err="1">
                <a:solidFill>
                  <a:srgbClr val="FFFFFF"/>
                </a:solidFill>
              </a:rPr>
              <a:t>verändern</a:t>
            </a:r>
            <a:r>
              <a:rPr lang="en-US" sz="3600" b="1" dirty="0">
                <a:solidFill>
                  <a:srgbClr val="FFFFFF"/>
                </a:solidFill>
              </a:rPr>
              <a:t> – </a:t>
            </a:r>
            <a:r>
              <a:rPr lang="en-US" sz="3600" b="1" dirty="0" err="1">
                <a:solidFill>
                  <a:srgbClr val="FFFFFF"/>
                </a:solidFill>
              </a:rPr>
              <a:t>wir</a:t>
            </a:r>
            <a:r>
              <a:rPr lang="en-US" sz="3600" b="1" dirty="0">
                <a:solidFill>
                  <a:srgbClr val="FFFFFF"/>
                </a:solidFill>
              </a:rPr>
              <a:t> </a:t>
            </a:r>
            <a:r>
              <a:rPr lang="en-US" sz="3600" b="1" dirty="0" err="1">
                <a:solidFill>
                  <a:srgbClr val="FFFFFF"/>
                </a:solidFill>
              </a:rPr>
              <a:t>feiern</a:t>
            </a:r>
            <a:r>
              <a:rPr lang="en-US" sz="3600" b="1" dirty="0">
                <a:solidFill>
                  <a:srgbClr val="FFFFFF"/>
                </a:solidFill>
              </a:rPr>
              <a:t> 35 Jahre! </a:t>
            </a:r>
          </a:p>
        </p:txBody>
      </p:sp>
    </p:spTree>
    <p:extLst>
      <p:ext uri="{BB962C8B-B14F-4D97-AF65-F5344CB8AC3E}">
        <p14:creationId xmlns:p14="http://schemas.microsoft.com/office/powerpoint/2010/main" val="300688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rgbClr val="96C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79744"/>
            <a:ext cx="12192000" cy="1294083"/>
          </a:xfrm>
        </p:spPr>
        <p:txBody>
          <a:bodyPr/>
          <a:lstStyle/>
          <a:p>
            <a:r>
              <a:rPr lang="en-US" sz="3200" b="1" dirty="0" err="1">
                <a:solidFill>
                  <a:schemeClr val="bg1"/>
                </a:solidFill>
              </a:rPr>
              <a:t>Reliv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ist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ein</a:t>
            </a:r>
            <a:r>
              <a:rPr lang="en-US" sz="3200" b="1" dirty="0">
                <a:solidFill>
                  <a:schemeClr val="bg1"/>
                </a:solidFill>
              </a:rPr>
              <a:t> Wellness </a:t>
            </a:r>
            <a:r>
              <a:rPr lang="en-US" sz="3200" b="1" dirty="0" err="1">
                <a:solidFill>
                  <a:schemeClr val="bg1"/>
                </a:solidFill>
              </a:rPr>
              <a:t>Unternehmen</a:t>
            </a:r>
            <a:r>
              <a:rPr lang="en-US" sz="3200" b="1" dirty="0">
                <a:solidFill>
                  <a:schemeClr val="bg1"/>
                </a:solidFill>
              </a:rPr>
              <a:t>, das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Menschen </a:t>
            </a:r>
            <a:r>
              <a:rPr lang="en-US" sz="3200" b="1" dirty="0" err="1">
                <a:solidFill>
                  <a:schemeClr val="bg1"/>
                </a:solidFill>
              </a:rPr>
              <a:t>dabei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unterstützt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en-US" sz="3200" b="1" dirty="0" err="1">
                <a:solidFill>
                  <a:schemeClr val="bg1"/>
                </a:solidFill>
              </a:rPr>
              <a:t>ein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glückliches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und </a:t>
            </a:r>
            <a:r>
              <a:rPr lang="en-US" sz="3200" b="1" dirty="0" err="1">
                <a:solidFill>
                  <a:schemeClr val="bg1"/>
                </a:solidFill>
              </a:rPr>
              <a:t>erfülltes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Leben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zu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führen</a:t>
            </a:r>
            <a:r>
              <a:rPr lang="en-US" sz="3200" b="1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3" name="Picture 2" descr="_I8A7403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2167" y="2234726"/>
            <a:ext cx="5997703" cy="4033876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877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733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6562" y="558592"/>
            <a:ext cx="7724073" cy="1142888"/>
          </a:xfrm>
        </p:spPr>
        <p:txBody>
          <a:bodyPr/>
          <a:lstStyle/>
          <a:p>
            <a:pPr algn="l"/>
            <a:r>
              <a:rPr lang="en-US" sz="4000" b="1" dirty="0" err="1">
                <a:solidFill>
                  <a:schemeClr val="bg1"/>
                </a:solidFill>
              </a:rPr>
              <a:t>Wir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sind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Reliv</a:t>
            </a:r>
            <a:r>
              <a:rPr lang="en-US" sz="4000" b="1" dirty="0">
                <a:solidFill>
                  <a:schemeClr val="bg1"/>
                </a:solidFill>
              </a:rPr>
              <a:t>.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Es </a:t>
            </a:r>
            <a:r>
              <a:rPr lang="en-US" sz="4000" b="1" dirty="0" err="1">
                <a:solidFill>
                  <a:schemeClr val="bg1"/>
                </a:solidFill>
              </a:rPr>
              <a:t>ist</a:t>
            </a:r>
            <a:r>
              <a:rPr lang="en-US" sz="4000" b="1" dirty="0">
                <a:solidFill>
                  <a:schemeClr val="bg1"/>
                </a:solidFill>
              </a:rPr>
              <a:t> toll dich </a:t>
            </a:r>
            <a:r>
              <a:rPr lang="en-US" sz="4000" b="1" dirty="0" err="1">
                <a:solidFill>
                  <a:schemeClr val="bg1"/>
                </a:solidFill>
              </a:rPr>
              <a:t>kennzulernen</a:t>
            </a:r>
            <a:r>
              <a:rPr lang="en-US" sz="4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913" y="2187069"/>
            <a:ext cx="7783671" cy="460012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de-DE" sz="2800" dirty="0"/>
              <a:t>wir haben das Unternehmen vor mehr als 35 Jahren mit einem Produkt gestartet</a:t>
            </a:r>
            <a:endParaRPr lang="en-US" sz="2800" dirty="0"/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de-DE" sz="2800" dirty="0"/>
              <a:t>wir produzieren Nahrungsshakes für die ganze Familie und setzen gezielte Formeln ein</a:t>
            </a:r>
            <a:endParaRPr lang="en-US" sz="2800" dirty="0"/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de-DE" sz="2800" dirty="0"/>
              <a:t>wir erwarten Qualität und beaufsichtigen die Produktion vor Ort, sowie die Forschung und Entwicklung</a:t>
            </a:r>
            <a:endParaRPr lang="en-US" sz="2800" dirty="0"/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de-DE" sz="2800" dirty="0"/>
              <a:t>wir sind seit 35 Jahren in der Wellnessbranche führend</a:t>
            </a:r>
            <a:endParaRPr lang="en-US" sz="2800" dirty="0"/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de-DE" sz="2800" dirty="0"/>
              <a:t>wir helfen unseren Mitmenschen, das zu erreichen, was sie sich wünschen: finanzielle Freiheit und allgemeines Wohlbefinden</a:t>
            </a:r>
            <a:endParaRPr lang="en-US" sz="27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84798">
            <a:off x="8390961" y="14006"/>
            <a:ext cx="3185595" cy="3185595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50589">
            <a:off x="8397209" y="2727223"/>
            <a:ext cx="3747655" cy="2282498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5575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02212" y="523347"/>
            <a:ext cx="7923632" cy="1142888"/>
          </a:xfrm>
        </p:spPr>
        <p:txBody>
          <a:bodyPr/>
          <a:lstStyle/>
          <a:p>
            <a:pPr algn="l"/>
            <a:r>
              <a:rPr lang="en-US" sz="4000" b="1" dirty="0"/>
              <a:t>Das </a:t>
            </a:r>
            <a:r>
              <a:rPr lang="en-US" sz="4000" b="1" dirty="0" err="1"/>
              <a:t>Bedürfnis</a:t>
            </a:r>
            <a:r>
              <a:rPr lang="en-US" sz="4000" b="1" dirty="0"/>
              <a:t> </a:t>
            </a:r>
            <a:r>
              <a:rPr lang="en-US" sz="4000" b="1" dirty="0" err="1"/>
              <a:t>nach</a:t>
            </a:r>
            <a:r>
              <a:rPr lang="en-US" sz="4000" b="1" dirty="0"/>
              <a:t> </a:t>
            </a:r>
            <a:r>
              <a:rPr lang="en-US" sz="4000" b="1" dirty="0" err="1"/>
              <a:t>einer</a:t>
            </a:r>
            <a:r>
              <a:rPr lang="en-US" sz="4000" b="1" dirty="0"/>
              <a:t> </a:t>
            </a:r>
            <a:r>
              <a:rPr lang="en-US" sz="4000" b="1" dirty="0" err="1"/>
              <a:t>ausgewogenen</a:t>
            </a:r>
            <a:r>
              <a:rPr lang="en-US" sz="4000" b="1" dirty="0"/>
              <a:t> </a:t>
            </a:r>
            <a:r>
              <a:rPr lang="en-US" sz="4000" b="1" dirty="0" err="1"/>
              <a:t>Ernährung</a:t>
            </a:r>
            <a:endParaRPr lang="en-US" sz="4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156436" y="1947865"/>
            <a:ext cx="7395281" cy="4843532"/>
          </a:xfrm>
        </p:spPr>
        <p:txBody>
          <a:bodyPr>
            <a:normAutofit lnSpcReduction="10000"/>
          </a:bodyPr>
          <a:lstStyle/>
          <a:p>
            <a:pPr marL="342854" indent="-342854"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375" dirty="0">
                <a:solidFill>
                  <a:schemeClr val="bg1"/>
                </a:solidFill>
              </a:rPr>
              <a:t>die Menschen </a:t>
            </a:r>
            <a:r>
              <a:rPr lang="en-US" sz="3375" dirty="0" err="1">
                <a:solidFill>
                  <a:schemeClr val="bg1"/>
                </a:solidFill>
              </a:rPr>
              <a:t>führen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einen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lebhaften</a:t>
            </a:r>
            <a:r>
              <a:rPr lang="en-US" sz="3375" dirty="0">
                <a:solidFill>
                  <a:schemeClr val="bg1"/>
                </a:solidFill>
              </a:rPr>
              <a:t> und </a:t>
            </a:r>
            <a:r>
              <a:rPr lang="en-US" sz="3375" dirty="0" err="1">
                <a:solidFill>
                  <a:schemeClr val="bg1"/>
                </a:solidFill>
              </a:rPr>
              <a:t>anspruchsvollen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Lebensstil</a:t>
            </a:r>
            <a:endParaRPr lang="en-US" sz="3375" dirty="0">
              <a:solidFill>
                <a:schemeClr val="bg1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375" dirty="0" err="1">
                <a:solidFill>
                  <a:schemeClr val="bg1"/>
                </a:solidFill>
              </a:rPr>
              <a:t>unser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Körper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braucht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täglich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Nährstoffe</a:t>
            </a:r>
            <a:endParaRPr lang="en-US" sz="3375" dirty="0">
              <a:solidFill>
                <a:schemeClr val="bg1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375" dirty="0" err="1">
                <a:solidFill>
                  <a:schemeClr val="bg1"/>
                </a:solidFill>
              </a:rPr>
              <a:t>wir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vereinfachen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eine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ausgewogene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Ernährung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durch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komplexe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r>
              <a:rPr lang="en-US" sz="3375" dirty="0" err="1">
                <a:solidFill>
                  <a:schemeClr val="bg1"/>
                </a:solidFill>
              </a:rPr>
              <a:t>Ernährungsformeln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7" name="Picture 6" descr="cheeseburg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0403">
            <a:off x="486990" y="647115"/>
            <a:ext cx="3327470" cy="2426632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93211">
            <a:off x="-46524" y="3204630"/>
            <a:ext cx="3428665" cy="3428665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567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094"/>
            <a:ext cx="12192000" cy="68850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chemeClr val="bg1"/>
              </a:solidFill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093445" y="471435"/>
            <a:ext cx="11701786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4500" b="1" dirty="0" err="1">
                <a:latin typeface="Verdana" charset="0"/>
              </a:rPr>
              <a:t>Warum</a:t>
            </a:r>
            <a:r>
              <a:rPr lang="en-US" sz="4500" b="1" dirty="0">
                <a:latin typeface="Verdana" charset="0"/>
              </a:rPr>
              <a:t> </a:t>
            </a:r>
            <a:r>
              <a:rPr lang="en-US" sz="4500" b="1" dirty="0" err="1">
                <a:latin typeface="Verdana" charset="0"/>
              </a:rPr>
              <a:t>sollte</a:t>
            </a:r>
            <a:r>
              <a:rPr lang="en-US" sz="4500" b="1" dirty="0">
                <a:latin typeface="Verdana" charset="0"/>
              </a:rPr>
              <a:t> man </a:t>
            </a:r>
            <a:r>
              <a:rPr lang="en-US" sz="4500" b="1" dirty="0" err="1">
                <a:latin typeface="Verdana" charset="0"/>
              </a:rPr>
              <a:t>unsere</a:t>
            </a:r>
            <a:r>
              <a:rPr lang="en-US" sz="4500" b="1" dirty="0">
                <a:latin typeface="Verdana" charset="0"/>
              </a:rPr>
              <a:t> </a:t>
            </a:r>
            <a:br>
              <a:rPr lang="en-US" sz="4500" b="1" dirty="0">
                <a:latin typeface="Verdana" charset="0"/>
              </a:rPr>
            </a:br>
            <a:r>
              <a:rPr lang="en-US" sz="4500" b="1" dirty="0" err="1">
                <a:latin typeface="Verdana" charset="0"/>
              </a:rPr>
              <a:t>Produkte</a:t>
            </a:r>
            <a:r>
              <a:rPr lang="en-US" sz="4500" b="1" dirty="0">
                <a:latin typeface="Verdana" charset="0"/>
              </a:rPr>
              <a:t> </a:t>
            </a:r>
            <a:r>
              <a:rPr lang="en-US" sz="4500" b="1" dirty="0" err="1">
                <a:latin typeface="Verdana" charset="0"/>
              </a:rPr>
              <a:t>wählen</a:t>
            </a:r>
            <a:r>
              <a:rPr lang="en-US" sz="4500" b="1" dirty="0">
                <a:latin typeface="Verdana" charset="0"/>
              </a:rPr>
              <a:t>?</a:t>
            </a: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1122771" y="2171981"/>
            <a:ext cx="11582460" cy="5439433"/>
          </a:xfrm>
          <a:prstGeom prst="rect">
            <a:avLst/>
          </a:prstGeom>
        </p:spPr>
        <p:txBody>
          <a:bodyPr/>
          <a:lstStyle>
            <a:lvl1pPr marL="542925" indent="-542925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1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1pPr>
            <a:lvl2pPr marL="1177925" indent="-452438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4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2pPr>
            <a:lvl3pPr marL="1812925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3pPr>
            <a:lvl4pPr marL="2540000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4pPr>
            <a:lvl5pPr marL="3265488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5pPr>
            <a:lvl6pPr marL="3991676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1743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4319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68954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54" indent="-342854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4049" dirty="0" err="1">
                <a:solidFill>
                  <a:srgbClr val="FFFFFF"/>
                </a:solidFill>
              </a:rPr>
              <a:t>Ernährung</a:t>
            </a:r>
            <a:r>
              <a:rPr lang="en-US" sz="4049" dirty="0">
                <a:solidFill>
                  <a:srgbClr val="FFFFFF"/>
                </a:solidFill>
              </a:rPr>
              <a:t> </a:t>
            </a:r>
            <a:r>
              <a:rPr lang="en-US" sz="4049" dirty="0" err="1">
                <a:solidFill>
                  <a:srgbClr val="FFFFFF"/>
                </a:solidFill>
              </a:rPr>
              <a:t>leicht</a:t>
            </a:r>
            <a:r>
              <a:rPr lang="en-US" sz="4049" dirty="0">
                <a:solidFill>
                  <a:srgbClr val="FFFFFF"/>
                </a:solidFill>
              </a:rPr>
              <a:t> </a:t>
            </a:r>
            <a:r>
              <a:rPr lang="en-US" sz="4049" dirty="0" err="1">
                <a:solidFill>
                  <a:srgbClr val="FFFFFF"/>
                </a:solidFill>
              </a:rPr>
              <a:t>gemacht</a:t>
            </a:r>
            <a:endParaRPr lang="en-US" sz="4049" dirty="0">
              <a:solidFill>
                <a:srgbClr val="FFFFFF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4049" dirty="0" err="1">
                <a:solidFill>
                  <a:srgbClr val="FFFFFF"/>
                </a:solidFill>
              </a:rPr>
              <a:t>Bioverfügbarkeit</a:t>
            </a:r>
            <a:endParaRPr lang="en-US" sz="4049" dirty="0">
              <a:solidFill>
                <a:srgbClr val="FFFFFF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4049" dirty="0" err="1">
                <a:solidFill>
                  <a:srgbClr val="FFFFFF"/>
                </a:solidFill>
              </a:rPr>
              <a:t>Synergismus</a:t>
            </a:r>
            <a:endParaRPr lang="en-US" sz="4049" dirty="0">
              <a:solidFill>
                <a:srgbClr val="FFFFFF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4000" dirty="0" err="1">
                <a:solidFill>
                  <a:schemeClr val="bg1"/>
                </a:solidFill>
              </a:rPr>
              <a:t>Garantiert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hochwertige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Zutaten</a:t>
            </a:r>
            <a:endParaRPr lang="en-US" sz="4000" spc="-112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41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0"/>
            <a:ext cx="12192000" cy="68573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09486" y="506493"/>
            <a:ext cx="8523563" cy="1142888"/>
          </a:xfrm>
        </p:spPr>
        <p:txBody>
          <a:bodyPr/>
          <a:lstStyle/>
          <a:p>
            <a:pPr algn="l"/>
            <a:r>
              <a:rPr lang="en-US" sz="4500" b="1" dirty="0" err="1">
                <a:solidFill>
                  <a:srgbClr val="000000"/>
                </a:solidFill>
              </a:rPr>
              <a:t>Grundnährstoffe</a:t>
            </a:r>
            <a:r>
              <a:rPr lang="en-US" sz="4500" b="1" dirty="0">
                <a:solidFill>
                  <a:srgbClr val="000000"/>
                </a:solidFill>
              </a:rPr>
              <a:t>: </a:t>
            </a:r>
            <a:br>
              <a:rPr lang="en-US" sz="4500" b="1" dirty="0">
                <a:solidFill>
                  <a:srgbClr val="000000"/>
                </a:solidFill>
              </a:rPr>
            </a:br>
            <a:r>
              <a:rPr lang="en-US" sz="4500" b="1" dirty="0" err="1">
                <a:solidFill>
                  <a:srgbClr val="000000"/>
                </a:solidFill>
              </a:rPr>
              <a:t>Jeder</a:t>
            </a:r>
            <a:r>
              <a:rPr lang="en-US" sz="4500" b="1" dirty="0">
                <a:solidFill>
                  <a:srgbClr val="000000"/>
                </a:solidFill>
              </a:rPr>
              <a:t> </a:t>
            </a:r>
            <a:r>
              <a:rPr lang="en-US" sz="4500" b="1" dirty="0" err="1">
                <a:solidFill>
                  <a:srgbClr val="000000"/>
                </a:solidFill>
              </a:rPr>
              <a:t>beginnt</a:t>
            </a:r>
            <a:r>
              <a:rPr lang="en-US" sz="4500" b="1" dirty="0">
                <a:solidFill>
                  <a:srgbClr val="000000"/>
                </a:solidFill>
              </a:rPr>
              <a:t> </a:t>
            </a:r>
            <a:r>
              <a:rPr lang="en-US" sz="4500" b="1" dirty="0" err="1">
                <a:solidFill>
                  <a:srgbClr val="000000"/>
                </a:solidFill>
              </a:rPr>
              <a:t>hier</a:t>
            </a:r>
            <a:r>
              <a:rPr lang="en-US" sz="4500" b="1" dirty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09486" y="2060705"/>
            <a:ext cx="7990695" cy="469472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600" dirty="0" err="1">
                <a:solidFill>
                  <a:schemeClr val="bg1"/>
                </a:solidFill>
              </a:rPr>
              <a:t>eine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vollständige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tägliche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und </a:t>
            </a:r>
            <a:r>
              <a:rPr lang="en-US" sz="3600" dirty="0" err="1">
                <a:solidFill>
                  <a:schemeClr val="bg1"/>
                </a:solidFill>
              </a:rPr>
              <a:t>ausgewogene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Ernährung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600" dirty="0" err="1">
                <a:solidFill>
                  <a:schemeClr val="bg1"/>
                </a:solidFill>
              </a:rPr>
              <a:t>Reliv</a:t>
            </a:r>
            <a:r>
              <a:rPr lang="en-US" sz="3600" dirty="0">
                <a:solidFill>
                  <a:schemeClr val="bg1"/>
                </a:solidFill>
              </a:rPr>
              <a:t> Now</a:t>
            </a:r>
            <a:r>
              <a:rPr lang="en-US" sz="3600" baseline="30000" dirty="0">
                <a:solidFill>
                  <a:schemeClr val="bg1"/>
                </a:solidFill>
              </a:rPr>
              <a:t>®</a:t>
            </a:r>
            <a:r>
              <a:rPr lang="en-US" sz="3600" dirty="0">
                <a:solidFill>
                  <a:schemeClr val="bg1"/>
                </a:solidFill>
              </a:rPr>
              <a:t> (</a:t>
            </a:r>
            <a:r>
              <a:rPr lang="en-US" sz="3600" dirty="0" err="1">
                <a:solidFill>
                  <a:schemeClr val="bg1"/>
                </a:solidFill>
              </a:rPr>
              <a:t>Vanille</a:t>
            </a:r>
            <a:r>
              <a:rPr lang="en-US" sz="3600" dirty="0">
                <a:solidFill>
                  <a:schemeClr val="bg1"/>
                </a:solidFill>
              </a:rPr>
              <a:t>)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chemeClr val="bg1"/>
                </a:solidFill>
              </a:rPr>
              <a:t>oder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Reliv</a:t>
            </a:r>
            <a:r>
              <a:rPr lang="en-US" sz="3600" dirty="0">
                <a:solidFill>
                  <a:schemeClr val="bg1"/>
                </a:solidFill>
              </a:rPr>
              <a:t> Classic</a:t>
            </a:r>
            <a:r>
              <a:rPr lang="en-US" sz="3600" baseline="30000" dirty="0">
                <a:solidFill>
                  <a:schemeClr val="bg1"/>
                </a:solidFill>
              </a:rPr>
              <a:t>®</a:t>
            </a:r>
          </a:p>
          <a:p>
            <a:pPr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600" dirty="0" err="1">
                <a:solidFill>
                  <a:schemeClr val="bg1"/>
                </a:solidFill>
              </a:rPr>
              <a:t>Reliv</a:t>
            </a:r>
            <a:r>
              <a:rPr lang="en-US" sz="3600" dirty="0">
                <a:solidFill>
                  <a:schemeClr val="bg1"/>
                </a:solidFill>
              </a:rPr>
              <a:t> Now</a:t>
            </a:r>
            <a:r>
              <a:rPr lang="en-US" sz="3600" baseline="30000" dirty="0">
                <a:solidFill>
                  <a:schemeClr val="bg1"/>
                </a:solidFill>
              </a:rPr>
              <a:t>®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für</a:t>
            </a:r>
            <a:r>
              <a:rPr lang="en-US" sz="3600" dirty="0">
                <a:solidFill>
                  <a:schemeClr val="bg1"/>
                </a:solidFill>
              </a:rPr>
              <a:t> Kinder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(</a:t>
            </a:r>
            <a:r>
              <a:rPr lang="en-US" sz="3600" dirty="0" err="1">
                <a:solidFill>
                  <a:schemeClr val="bg1"/>
                </a:solidFill>
              </a:rPr>
              <a:t>Vanille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oder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Schokolade</a:t>
            </a:r>
            <a:r>
              <a:rPr lang="en-US" sz="3600" dirty="0">
                <a:solidFill>
                  <a:schemeClr val="bg1"/>
                </a:solidFill>
              </a:rPr>
              <a:t>) </a:t>
            </a:r>
          </a:p>
        </p:txBody>
      </p:sp>
      <p:pic>
        <p:nvPicPr>
          <p:cNvPr id="7" name="Picture 6" descr="Classic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16309">
            <a:off x="760439" y="3763876"/>
            <a:ext cx="1656220" cy="2427313"/>
          </a:xfrm>
          <a:prstGeom prst="rect">
            <a:avLst/>
          </a:prstGeom>
        </p:spPr>
      </p:pic>
      <p:pic>
        <p:nvPicPr>
          <p:cNvPr id="9" name="Picture 8" descr="No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01595">
            <a:off x="368779" y="932143"/>
            <a:ext cx="1659697" cy="2427879"/>
          </a:xfrm>
          <a:prstGeom prst="rect">
            <a:avLst/>
          </a:prstGeom>
        </p:spPr>
      </p:pic>
      <p:pic>
        <p:nvPicPr>
          <p:cNvPr id="3" name="Picture 2" descr="KidsNowEU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03848">
            <a:off x="9691309" y="1243485"/>
            <a:ext cx="2311124" cy="23111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C6BF3C-1B52-CF4C-A21C-A646E4E2B5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3874">
            <a:off x="8937086" y="3548956"/>
            <a:ext cx="2952469" cy="27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4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0"/>
            <a:ext cx="12192000" cy="6857330"/>
          </a:xfrm>
          <a:prstGeom prst="rect">
            <a:avLst/>
          </a:prstGeom>
          <a:solidFill>
            <a:srgbClr val="96C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07007" y="407698"/>
            <a:ext cx="8591903" cy="1142888"/>
          </a:xfrm>
        </p:spPr>
        <p:txBody>
          <a:bodyPr/>
          <a:lstStyle/>
          <a:p>
            <a:pPr algn="l"/>
            <a:r>
              <a:rPr lang="en-US" sz="4500" b="1" dirty="0" err="1">
                <a:solidFill>
                  <a:schemeClr val="accent3"/>
                </a:solidFill>
              </a:rPr>
              <a:t>Gezielte</a:t>
            </a:r>
            <a:r>
              <a:rPr lang="en-US" sz="4500" b="1" dirty="0">
                <a:solidFill>
                  <a:schemeClr val="accent3"/>
                </a:solidFill>
              </a:rPr>
              <a:t> </a:t>
            </a:r>
            <a:r>
              <a:rPr lang="en-US" sz="4500" b="1" dirty="0" err="1">
                <a:solidFill>
                  <a:schemeClr val="accent3"/>
                </a:solidFill>
              </a:rPr>
              <a:t>Lösungen</a:t>
            </a:r>
            <a:endParaRPr lang="en-US" sz="4500" b="1" dirty="0">
              <a:solidFill>
                <a:schemeClr val="accent3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 bwMode="auto">
          <a:xfrm>
            <a:off x="2876268" y="1734354"/>
            <a:ext cx="9173041" cy="469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3" tIns="54427" rIns="108853" bIns="54427" numCol="1" anchor="t" anchorCtr="0" compatLnSpc="1">
            <a:prstTxWarp prst="textNoShape">
              <a:avLst/>
            </a:prstTxWarp>
          </a:bodyPr>
          <a:lstStyle>
            <a:lvl1pPr marL="542925" indent="-542925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1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1pPr>
            <a:lvl2pPr marL="1177925" indent="-452438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4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2pPr>
            <a:lvl3pPr marL="1812925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3pPr>
            <a:lvl4pPr marL="2540000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4pPr>
            <a:lvl5pPr marL="3265488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5pPr>
            <a:lvl6pPr marL="3991676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1743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4319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68954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7140" indent="-377140">
              <a:lnSpc>
                <a:spcPct val="90000"/>
              </a:lnSpc>
              <a:spcBef>
                <a:spcPts val="0"/>
              </a:spcBef>
              <a:spcAft>
                <a:spcPts val="2250"/>
              </a:spcAft>
              <a:buClr>
                <a:srgbClr val="FFFFFF"/>
              </a:buClr>
            </a:pPr>
            <a:r>
              <a:rPr lang="en-US" sz="2700" dirty="0" err="1"/>
              <a:t>passe</a:t>
            </a:r>
            <a:r>
              <a:rPr lang="en-US" sz="2700" dirty="0"/>
              <a:t> </a:t>
            </a:r>
            <a:r>
              <a:rPr lang="en-US" sz="2700" dirty="0" err="1"/>
              <a:t>deine</a:t>
            </a:r>
            <a:r>
              <a:rPr lang="en-US" sz="2700" dirty="0"/>
              <a:t> </a:t>
            </a:r>
            <a:r>
              <a:rPr lang="en-US" sz="2700" dirty="0" err="1"/>
              <a:t>Ernährungsziele</a:t>
            </a:r>
            <a:r>
              <a:rPr lang="en-US" sz="2700" dirty="0"/>
              <a:t> an</a:t>
            </a:r>
          </a:p>
          <a:p>
            <a:pPr marL="377140" indent="-377140">
              <a:lnSpc>
                <a:spcPct val="90000"/>
              </a:lnSpc>
              <a:spcBef>
                <a:spcPts val="0"/>
              </a:spcBef>
              <a:spcAft>
                <a:spcPts val="2250"/>
              </a:spcAft>
              <a:buClr>
                <a:srgbClr val="FFFFFF"/>
              </a:buClr>
            </a:pPr>
            <a:r>
              <a:rPr lang="en-US" sz="2700" dirty="0" err="1"/>
              <a:t>Zielanforderungen</a:t>
            </a:r>
            <a:r>
              <a:rPr lang="en-US" sz="2700" dirty="0"/>
              <a:t>, die auf </a:t>
            </a:r>
            <a:r>
              <a:rPr lang="en-US" sz="2700" dirty="0" err="1"/>
              <a:t>deine</a:t>
            </a:r>
            <a:r>
              <a:rPr lang="en-US" sz="2700" dirty="0"/>
              <a:t> </a:t>
            </a:r>
            <a:br>
              <a:rPr lang="en-US" sz="2700" dirty="0"/>
            </a:br>
            <a:r>
              <a:rPr lang="en-US" sz="2700" dirty="0" err="1"/>
              <a:t>persönlichen</a:t>
            </a:r>
            <a:r>
              <a:rPr lang="en-US" sz="2700" dirty="0"/>
              <a:t> </a:t>
            </a:r>
            <a:r>
              <a:rPr lang="en-US" sz="2700" dirty="0" err="1"/>
              <a:t>Ernährungsziele</a:t>
            </a:r>
            <a:r>
              <a:rPr lang="en-US" sz="2700" dirty="0"/>
              <a:t> </a:t>
            </a:r>
            <a:br>
              <a:rPr lang="en-US" sz="2700" dirty="0"/>
            </a:br>
            <a:r>
              <a:rPr lang="en-US" sz="2700" dirty="0" err="1"/>
              <a:t>abgestimmt</a:t>
            </a:r>
            <a:r>
              <a:rPr lang="en-US" sz="2700" dirty="0"/>
              <a:t> </a:t>
            </a:r>
            <a:r>
              <a:rPr lang="en-US" sz="2700" dirty="0" err="1"/>
              <a:t>sind</a:t>
            </a:r>
            <a:endParaRPr lang="en-US" sz="2700" dirty="0"/>
          </a:p>
          <a:p>
            <a:pPr marL="377140" indent="-377140">
              <a:lnSpc>
                <a:spcPct val="90000"/>
              </a:lnSpc>
              <a:spcBef>
                <a:spcPts val="0"/>
              </a:spcBef>
              <a:spcAft>
                <a:spcPts val="2250"/>
              </a:spcAft>
              <a:buClr>
                <a:srgbClr val="FFFFFF"/>
              </a:buClr>
            </a:pPr>
            <a:r>
              <a:rPr lang="en-US" sz="2700" dirty="0" err="1"/>
              <a:t>ergänze</a:t>
            </a:r>
            <a:r>
              <a:rPr lang="en-US" sz="2700" dirty="0"/>
              <a:t> </a:t>
            </a:r>
            <a:r>
              <a:rPr lang="en-US" sz="2700" dirty="0" err="1"/>
              <a:t>deine</a:t>
            </a:r>
            <a:r>
              <a:rPr lang="en-US" sz="2700" dirty="0"/>
              <a:t> </a:t>
            </a:r>
            <a:r>
              <a:rPr lang="en-US" sz="2700" dirty="0" err="1"/>
              <a:t>täglichen</a:t>
            </a:r>
            <a:r>
              <a:rPr lang="en-US" sz="2700" dirty="0"/>
              <a:t> </a:t>
            </a:r>
            <a:r>
              <a:rPr lang="en-US" sz="2700" dirty="0" err="1"/>
              <a:t>Grundnährstoffe</a:t>
            </a:r>
            <a:endParaRPr lang="en-US" sz="2700" dirty="0"/>
          </a:p>
          <a:p>
            <a:pPr marL="377140" indent="-377140">
              <a:lnSpc>
                <a:spcPct val="90000"/>
              </a:lnSpc>
              <a:spcBef>
                <a:spcPts val="0"/>
              </a:spcBef>
              <a:spcAft>
                <a:spcPts val="2250"/>
              </a:spcAft>
              <a:buClr>
                <a:srgbClr val="FFFFFF"/>
              </a:buClr>
            </a:pPr>
            <a:r>
              <a:rPr lang="en-US" sz="2700" dirty="0" err="1"/>
              <a:t>frage</a:t>
            </a:r>
            <a:r>
              <a:rPr lang="en-US" sz="2700" dirty="0"/>
              <a:t> </a:t>
            </a:r>
            <a:r>
              <a:rPr lang="en-US" sz="2700" dirty="0" err="1"/>
              <a:t>deinen</a:t>
            </a:r>
            <a:r>
              <a:rPr lang="en-US" sz="2700" dirty="0"/>
              <a:t> </a:t>
            </a:r>
            <a:r>
              <a:rPr lang="en-US" sz="2700" dirty="0" err="1"/>
              <a:t>Vertriebspartner</a:t>
            </a:r>
            <a:r>
              <a:rPr lang="en-US" sz="2700" dirty="0"/>
              <a:t> </a:t>
            </a:r>
            <a:r>
              <a:rPr lang="en-US" sz="2700" dirty="0" err="1"/>
              <a:t>oder</a:t>
            </a:r>
            <a:r>
              <a:rPr lang="en-US" sz="2700" dirty="0"/>
              <a:t> </a:t>
            </a:r>
            <a:br>
              <a:rPr lang="en-US" sz="2700" dirty="0"/>
            </a:br>
            <a:r>
              <a:rPr lang="en-US" sz="2700" dirty="0" err="1"/>
              <a:t>besuche</a:t>
            </a:r>
            <a:r>
              <a:rPr lang="en-US" sz="2700" dirty="0"/>
              <a:t> </a:t>
            </a:r>
            <a:r>
              <a:rPr lang="en-US" sz="2700" dirty="0" err="1"/>
              <a:t>unsere</a:t>
            </a:r>
            <a:r>
              <a:rPr lang="en-US" sz="2700" dirty="0"/>
              <a:t> </a:t>
            </a:r>
            <a:r>
              <a:rPr lang="en-US" sz="2700" dirty="0" err="1"/>
              <a:t>Webseite</a:t>
            </a:r>
            <a:r>
              <a:rPr lang="en-US" sz="2700" dirty="0"/>
              <a:t> </a:t>
            </a:r>
            <a:r>
              <a:rPr lang="en-US" sz="2700" dirty="0" err="1"/>
              <a:t>unter</a:t>
            </a:r>
            <a:r>
              <a:rPr lang="en-US" sz="2700" dirty="0"/>
              <a:t> </a:t>
            </a:r>
            <a:r>
              <a:rPr lang="en-US" sz="2700" dirty="0" err="1"/>
              <a:t>reliv.de</a:t>
            </a:r>
            <a:r>
              <a:rPr lang="en-US" sz="2700" dirty="0"/>
              <a:t>, </a:t>
            </a:r>
            <a:br>
              <a:rPr lang="en-US" sz="2700" dirty="0"/>
            </a:br>
            <a:r>
              <a:rPr lang="en-US" sz="2700" dirty="0"/>
              <a:t>um </a:t>
            </a:r>
            <a:r>
              <a:rPr lang="en-US" sz="2700" dirty="0" err="1"/>
              <a:t>alle</a:t>
            </a:r>
            <a:r>
              <a:rPr lang="en-US" sz="2700" dirty="0"/>
              <a:t> </a:t>
            </a:r>
            <a:r>
              <a:rPr lang="en-US" sz="2700" dirty="0" err="1"/>
              <a:t>Lösungen</a:t>
            </a:r>
            <a:r>
              <a:rPr lang="en-US" sz="2700" dirty="0"/>
              <a:t> </a:t>
            </a:r>
            <a:r>
              <a:rPr lang="en-US" sz="2700" dirty="0" err="1"/>
              <a:t>für</a:t>
            </a:r>
            <a:r>
              <a:rPr lang="en-US" sz="2700" dirty="0"/>
              <a:t> </a:t>
            </a:r>
            <a:r>
              <a:rPr lang="en-US" sz="2700" dirty="0" err="1"/>
              <a:t>deine</a:t>
            </a:r>
            <a:r>
              <a:rPr lang="en-US" sz="2700" dirty="0"/>
              <a:t> </a:t>
            </a:r>
            <a:r>
              <a:rPr lang="en-US" sz="2700" dirty="0" err="1"/>
              <a:t>Ernährung</a:t>
            </a:r>
            <a:r>
              <a:rPr lang="en-US" sz="2700" dirty="0"/>
              <a:t> </a:t>
            </a:r>
            <a:r>
              <a:rPr lang="en-US" sz="2700" dirty="0" err="1"/>
              <a:t>einzusehen</a:t>
            </a:r>
            <a:r>
              <a:rPr lang="en-US" sz="2700" dirty="0"/>
              <a:t> </a:t>
            </a:r>
          </a:p>
        </p:txBody>
      </p:sp>
      <p:pic>
        <p:nvPicPr>
          <p:cNvPr id="6" name="Picture 5" descr="InnergizeEU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73437">
            <a:off x="137540" y="3482886"/>
            <a:ext cx="3131445" cy="3131445"/>
          </a:xfrm>
          <a:prstGeom prst="rect">
            <a:avLst/>
          </a:prstGeom>
        </p:spPr>
      </p:pic>
      <p:pic>
        <p:nvPicPr>
          <p:cNvPr id="10" name="Picture 9" descr="FibrestoreEU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80721">
            <a:off x="-109334" y="509133"/>
            <a:ext cx="3130585" cy="3130585"/>
          </a:xfrm>
          <a:prstGeom prst="rect">
            <a:avLst/>
          </a:prstGeom>
        </p:spPr>
      </p:pic>
      <p:pic>
        <p:nvPicPr>
          <p:cNvPr id="11" name="Picture 10" descr="LunaRichCEU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97330">
            <a:off x="9593162" y="903857"/>
            <a:ext cx="2585620" cy="258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83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89995" y="398832"/>
            <a:ext cx="12399490" cy="1142888"/>
          </a:xfrm>
        </p:spPr>
        <p:txBody>
          <a:bodyPr/>
          <a:lstStyle/>
          <a:p>
            <a:r>
              <a:rPr lang="en-US" sz="4000" b="1" dirty="0" err="1">
                <a:solidFill>
                  <a:schemeClr val="bg1"/>
                </a:solidFill>
              </a:rPr>
              <a:t>Wir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möchten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jeden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mit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einer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ausgewogenen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Ernährung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versorgen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349822" y="1966822"/>
            <a:ext cx="7519691" cy="4821176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bg1"/>
              </a:buClr>
            </a:pPr>
            <a:r>
              <a:rPr lang="de-DE" sz="3200" dirty="0"/>
              <a:t>gib durch die Reliv </a:t>
            </a:r>
            <a:r>
              <a:rPr lang="de-DE" sz="3200" dirty="0" err="1"/>
              <a:t>Kalogris</a:t>
            </a:r>
            <a:r>
              <a:rPr lang="de-DE" sz="3200" dirty="0"/>
              <a:t> Stiftung etwas zurück</a:t>
            </a:r>
            <a:endParaRPr lang="en-US" sz="3200" dirty="0"/>
          </a:p>
          <a:p>
            <a:pPr>
              <a:buClr>
                <a:schemeClr val="bg1"/>
              </a:buClr>
            </a:pPr>
            <a:r>
              <a:rPr lang="de-DE" sz="3200" dirty="0"/>
              <a:t>bietet weltweit bedürftigen Menschen eine ausgewogene Ernährung durch die Hilfe hunderter </a:t>
            </a:r>
            <a:r>
              <a:rPr lang="de-DE" sz="3200" dirty="0" err="1"/>
              <a:t>Erährungsprogramme</a:t>
            </a:r>
            <a:endParaRPr lang="en-US" sz="3200" dirty="0"/>
          </a:p>
          <a:p>
            <a:pPr>
              <a:buClr>
                <a:schemeClr val="bg1"/>
              </a:buClr>
            </a:pPr>
            <a:r>
              <a:rPr lang="de-DE" sz="3200" dirty="0"/>
              <a:t>unterstützt von Vertriebspartnern, die mit den Produkten, die sie kennen und lieben, einen Unterschied machen wollen</a:t>
            </a:r>
            <a:r>
              <a:rPr lang="en-US" sz="3200" dirty="0"/>
              <a:t> </a:t>
            </a:r>
            <a:endParaRPr lang="en-US" sz="315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01149">
            <a:off x="942039" y="4130961"/>
            <a:ext cx="3011567" cy="2567285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68557">
            <a:off x="7887" y="2131687"/>
            <a:ext cx="3842546" cy="2160869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6762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UAthletic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10089" y="4580330"/>
            <a:ext cx="458449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Verdana"/>
                <a:cs typeface="Verdana"/>
              </a:rPr>
              <a:t>Von </a:t>
            </a:r>
            <a:r>
              <a:rPr lang="en-US" sz="2600" b="1" dirty="0" err="1">
                <a:latin typeface="Verdana"/>
                <a:cs typeface="Verdana"/>
              </a:rPr>
              <a:t>unseren</a:t>
            </a:r>
            <a:r>
              <a:rPr lang="en-US" sz="2600" b="1" dirty="0">
                <a:latin typeface="Verdana"/>
                <a:cs typeface="Verdana"/>
              </a:rPr>
              <a:t> </a:t>
            </a:r>
            <a:r>
              <a:rPr lang="en-US" sz="2600" b="1" dirty="0" err="1">
                <a:latin typeface="Verdana"/>
                <a:cs typeface="Verdana"/>
              </a:rPr>
              <a:t>Reliv</a:t>
            </a:r>
            <a:r>
              <a:rPr lang="en-US" sz="2600" b="1" dirty="0">
                <a:latin typeface="Verdana"/>
                <a:cs typeface="Verdana"/>
              </a:rPr>
              <a:t> </a:t>
            </a:r>
            <a:r>
              <a:rPr lang="en-US" sz="2600" b="1" dirty="0" err="1">
                <a:latin typeface="Verdana"/>
                <a:cs typeface="Verdana"/>
              </a:rPr>
              <a:t>Produkten</a:t>
            </a:r>
            <a:r>
              <a:rPr lang="en-US" sz="2600" b="1" dirty="0">
                <a:latin typeface="Verdana"/>
                <a:cs typeface="Verdana"/>
              </a:rPr>
              <a:t> </a:t>
            </a:r>
            <a:r>
              <a:rPr lang="en-US" sz="2600" b="1" dirty="0" err="1">
                <a:latin typeface="Verdana"/>
                <a:cs typeface="Verdana"/>
              </a:rPr>
              <a:t>gesponserte</a:t>
            </a:r>
            <a:r>
              <a:rPr lang="en-US" sz="2600" b="1" dirty="0">
                <a:latin typeface="Verdana"/>
                <a:cs typeface="Verdana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Verdana"/>
                <a:cs typeface="Verdana"/>
              </a:rPr>
              <a:t>europäische</a:t>
            </a:r>
            <a:r>
              <a:rPr lang="en-US" sz="26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Verdana"/>
                <a:cs typeface="Verdana"/>
              </a:rPr>
              <a:t>Spitzensportler</a:t>
            </a:r>
            <a:r>
              <a:rPr lang="en-US" sz="26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9315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02541"/>
            <a:ext cx="12192000" cy="1352550"/>
          </a:xfrm>
        </p:spPr>
        <p:txBody>
          <a:bodyPr/>
          <a:lstStyle/>
          <a:p>
            <a:r>
              <a:rPr lang="en-US" altLang="en-US" sz="5999" b="1" dirty="0" err="1">
                <a:solidFill>
                  <a:srgbClr val="00A4E4"/>
                </a:solidFill>
              </a:rPr>
              <a:t>Reliv</a:t>
            </a:r>
            <a:r>
              <a:rPr lang="en-US" altLang="en-US" sz="5999" b="1" dirty="0">
                <a:solidFill>
                  <a:srgbClr val="00A4E4"/>
                </a:solidFill>
              </a:rPr>
              <a:t> </a:t>
            </a:r>
            <a:r>
              <a:rPr lang="en-US" altLang="en-US" sz="5999" b="1" dirty="0" err="1">
                <a:solidFill>
                  <a:srgbClr val="00A4E4"/>
                </a:solidFill>
              </a:rPr>
              <a:t>bietet</a:t>
            </a:r>
            <a:r>
              <a:rPr lang="en-US" altLang="en-US" sz="5999" b="1" dirty="0">
                <a:solidFill>
                  <a:srgbClr val="00A4E4"/>
                </a:solidFill>
              </a:rPr>
              <a:t> </a:t>
            </a:r>
            <a:r>
              <a:rPr lang="en-US" altLang="en-US" sz="5999" b="1" dirty="0" err="1">
                <a:solidFill>
                  <a:srgbClr val="00A4E4"/>
                </a:solidFill>
              </a:rPr>
              <a:t>Resultate</a:t>
            </a:r>
            <a:r>
              <a:rPr lang="en-US" altLang="en-US" sz="5999" b="1" dirty="0">
                <a:solidFill>
                  <a:srgbClr val="00A4E4"/>
                </a:solidFill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6499" y="5847499"/>
            <a:ext cx="2077056" cy="769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1783" y="5629499"/>
            <a:ext cx="1550222" cy="987056"/>
          </a:xfrm>
          <a:prstGeom prst="rect">
            <a:avLst/>
          </a:prstGeom>
        </p:spPr>
      </p:pic>
      <p:pic>
        <p:nvPicPr>
          <p:cNvPr id="8" name="Picture 7" descr="CologneList.ai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4229" y="5878778"/>
            <a:ext cx="730993" cy="6560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0403" y="5518727"/>
            <a:ext cx="987743" cy="1044186"/>
          </a:xfrm>
          <a:prstGeom prst="rect">
            <a:avLst/>
          </a:prstGeom>
        </p:spPr>
      </p:pic>
      <p:pic>
        <p:nvPicPr>
          <p:cNvPr id="6" name="Picture 5" descr="30DayGuarante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7918" y="5604161"/>
            <a:ext cx="1143000" cy="91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CEA19A-1410-5742-BA8E-0C523CB318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98" y="2444232"/>
            <a:ext cx="11537004" cy="247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231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6"/>
            <a:ext cx="12192000" cy="685733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chemeClr val="bg1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609541" y="523347"/>
            <a:ext cx="11079980" cy="1626810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4000" b="1" dirty="0" err="1"/>
              <a:t>Werde</a:t>
            </a:r>
            <a:r>
              <a:rPr lang="en-US" sz="4000" b="1" dirty="0"/>
              <a:t> </a:t>
            </a:r>
            <a:r>
              <a:rPr lang="en-US" sz="4000" b="1" dirty="0" err="1"/>
              <a:t>ein</a:t>
            </a:r>
            <a:r>
              <a:rPr lang="en-US" sz="4000" b="1" dirty="0"/>
              <a:t> </a:t>
            </a:r>
            <a:r>
              <a:rPr lang="en-US" sz="4000" b="1" dirty="0" err="1"/>
              <a:t>Reliv-Vertriebspartner</a:t>
            </a:r>
            <a:endParaRPr lang="en-US" sz="4000" b="1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709536" y="1432044"/>
            <a:ext cx="9310052" cy="4942734"/>
          </a:xfrm>
          <a:prstGeom prst="rect">
            <a:avLst/>
          </a:prstGeom>
        </p:spPr>
        <p:txBody>
          <a:bodyPr/>
          <a:lstStyle>
            <a:lvl1pPr marL="542925" indent="-542925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1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1pPr>
            <a:lvl2pPr marL="1177925" indent="-452438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4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2pPr>
            <a:lvl3pPr marL="1812925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3pPr>
            <a:lvl4pPr marL="2540000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4pPr>
            <a:lvl5pPr marL="3265488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5pPr>
            <a:lvl6pPr marL="3991676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1743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4319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68954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de-DE" sz="2800" dirty="0">
                <a:solidFill>
                  <a:schemeClr val="bg1"/>
                </a:solidFill>
              </a:rPr>
              <a:t>teile die Produkte, die du liebst, und </a:t>
            </a:r>
            <a:br>
              <a:rPr lang="de-DE" sz="2800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hilf anderen dabei, ebenfalls Resultate </a:t>
            </a:r>
            <a:br>
              <a:rPr lang="de-DE" sz="2800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zu erzielen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Clr>
                <a:schemeClr val="tx1"/>
              </a:buClr>
            </a:pPr>
            <a:r>
              <a:rPr lang="de-DE" sz="2800" dirty="0">
                <a:solidFill>
                  <a:schemeClr val="bg1"/>
                </a:solidFill>
              </a:rPr>
              <a:t>arbeite Teilzeit oder Vollzeit ohne Vorgesetzten 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Clr>
                <a:schemeClr val="tx1"/>
              </a:buClr>
            </a:pPr>
            <a:r>
              <a:rPr lang="de-DE" sz="2800" dirty="0">
                <a:solidFill>
                  <a:schemeClr val="bg1"/>
                </a:solidFill>
              </a:rPr>
              <a:t>das Potenzial, im ersten Monat </a:t>
            </a:r>
            <a:br>
              <a:rPr lang="de-DE" sz="2800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Geld zu verdienen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Clr>
                <a:schemeClr val="tx1"/>
              </a:buClr>
            </a:pPr>
            <a:r>
              <a:rPr lang="de-DE" sz="2800" dirty="0">
                <a:solidFill>
                  <a:schemeClr val="bg1"/>
                </a:solidFill>
              </a:rPr>
              <a:t>nutze unser Erfolgssystem mit </a:t>
            </a:r>
            <a:br>
              <a:rPr lang="de-DE" sz="2800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modernen Hilfsmitteln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Clr>
                <a:schemeClr val="tx1"/>
              </a:buClr>
            </a:pPr>
            <a:r>
              <a:rPr lang="en-GB" sz="2800" dirty="0">
                <a:solidFill>
                  <a:schemeClr val="bg1"/>
                </a:solidFill>
              </a:rPr>
              <a:t>100% </a:t>
            </a:r>
            <a:r>
              <a:rPr lang="en-GB" sz="2800" dirty="0" err="1">
                <a:solidFill>
                  <a:schemeClr val="bg1"/>
                </a:solidFill>
              </a:rPr>
              <a:t>Rückgabegarantie</a:t>
            </a:r>
            <a:r>
              <a:rPr lang="en-GB" sz="2800" dirty="0">
                <a:solidFill>
                  <a:schemeClr val="bg1"/>
                </a:solidFill>
              </a:rPr>
              <a:t>, </a:t>
            </a:r>
            <a:br>
              <a:rPr lang="en-GB" sz="2800" dirty="0">
                <a:solidFill>
                  <a:schemeClr val="bg1"/>
                </a:solidFill>
              </a:rPr>
            </a:br>
            <a:r>
              <a:rPr lang="en-US" sz="2800" dirty="0" err="1">
                <a:solidFill>
                  <a:schemeClr val="bg1"/>
                </a:solidFill>
              </a:rPr>
              <a:t>solltest</a:t>
            </a:r>
            <a:r>
              <a:rPr lang="en-US" sz="2800" dirty="0">
                <a:solidFill>
                  <a:schemeClr val="bg1"/>
                </a:solidFill>
              </a:rPr>
              <a:t> du </a:t>
            </a:r>
            <a:r>
              <a:rPr lang="en-US" sz="2800" dirty="0" err="1">
                <a:solidFill>
                  <a:schemeClr val="bg1"/>
                </a:solidFill>
              </a:rPr>
              <a:t>deine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Meinung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ändern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 descr="iStock-89514551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97389">
            <a:off x="8071223" y="3926073"/>
            <a:ext cx="4041471" cy="2687578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6673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6"/>
            <a:ext cx="12192000" cy="68573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9273" y="250017"/>
            <a:ext cx="11672727" cy="1341047"/>
          </a:xfrm>
        </p:spPr>
        <p:txBody>
          <a:bodyPr/>
          <a:lstStyle/>
          <a:p>
            <a:pPr algn="l"/>
            <a:r>
              <a:rPr lang="en-US" sz="4500" b="1" dirty="0"/>
              <a:t>Die 5 </a:t>
            </a:r>
            <a:r>
              <a:rPr lang="en-US" sz="4500" b="1" dirty="0" err="1"/>
              <a:t>Wege</a:t>
            </a:r>
            <a:r>
              <a:rPr lang="en-US" sz="4500" b="1" dirty="0"/>
              <a:t> des </a:t>
            </a:r>
            <a:r>
              <a:rPr lang="en-US" sz="4500" b="1" dirty="0" err="1"/>
              <a:t>Reliv</a:t>
            </a:r>
            <a:r>
              <a:rPr lang="en-US" sz="4500" b="1" dirty="0"/>
              <a:t> </a:t>
            </a:r>
            <a:r>
              <a:rPr lang="en-US" sz="4500" b="1" dirty="0" err="1"/>
              <a:t>Einkommens</a:t>
            </a:r>
            <a:endParaRPr lang="en-US" sz="45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7421" y="1587452"/>
            <a:ext cx="11143162" cy="5801347"/>
          </a:xfrm>
        </p:spPr>
        <p:txBody>
          <a:bodyPr/>
          <a:lstStyle/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4000" b="1" dirty="0" err="1">
                <a:solidFill>
                  <a:schemeClr val="bg1"/>
                </a:solidFill>
              </a:rPr>
              <a:t>Einzelhandels</a:t>
            </a:r>
            <a:r>
              <a:rPr lang="en-US" sz="4000" b="1" dirty="0">
                <a:solidFill>
                  <a:schemeClr val="bg1"/>
                </a:solidFill>
              </a:rPr>
              <a:t>-Profit</a:t>
            </a:r>
          </a:p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4000" b="1" dirty="0" err="1">
                <a:solidFill>
                  <a:schemeClr val="bg1"/>
                </a:solidFill>
              </a:rPr>
              <a:t>Großhandels</a:t>
            </a:r>
            <a:r>
              <a:rPr lang="en-US" sz="4000" b="1" dirty="0">
                <a:solidFill>
                  <a:schemeClr val="bg1"/>
                </a:solidFill>
              </a:rPr>
              <a:t>-Profit</a:t>
            </a:r>
          </a:p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4000" b="1" dirty="0" err="1">
                <a:solidFill>
                  <a:schemeClr val="bg1"/>
                </a:solidFill>
              </a:rPr>
              <a:t>Residualeinkommen</a:t>
            </a:r>
            <a:endParaRPr lang="en-US" sz="4000" b="1" dirty="0">
              <a:solidFill>
                <a:schemeClr val="bg1"/>
              </a:solidFill>
            </a:endParaRPr>
          </a:p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4000" b="1" dirty="0" err="1">
                <a:solidFill>
                  <a:schemeClr val="bg1"/>
                </a:solidFill>
              </a:rPr>
              <a:t>Boni</a:t>
            </a:r>
            <a:r>
              <a:rPr lang="en-US" sz="4000" b="1" dirty="0">
                <a:solidFill>
                  <a:schemeClr val="bg1"/>
                </a:solidFill>
              </a:rPr>
              <a:t> und </a:t>
            </a:r>
            <a:r>
              <a:rPr lang="en-US" sz="4000" b="1" dirty="0" err="1">
                <a:solidFill>
                  <a:schemeClr val="bg1"/>
                </a:solidFill>
              </a:rPr>
              <a:t>Reisen</a:t>
            </a:r>
            <a:endParaRPr lang="en-US" sz="4000" b="1" dirty="0">
              <a:solidFill>
                <a:schemeClr val="bg1"/>
              </a:solidFill>
            </a:endParaRPr>
          </a:p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4000" b="1" dirty="0" err="1">
                <a:solidFill>
                  <a:schemeClr val="bg1"/>
                </a:solidFill>
              </a:rPr>
              <a:t>Weg</a:t>
            </a:r>
            <a:r>
              <a:rPr lang="en-US" sz="4000" b="1" dirty="0">
                <a:solidFill>
                  <a:schemeClr val="bg1"/>
                </a:solidFill>
              </a:rPr>
              <a:t> Zu Platin </a:t>
            </a:r>
            <a:endParaRPr lang="en-US" sz="4000" spc="-112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04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70"/>
            <a:ext cx="12192000" cy="6857330"/>
          </a:xfrm>
          <a:prstGeom prst="rect">
            <a:avLst/>
          </a:prstGeom>
          <a:solidFill>
            <a:srgbClr val="96C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 dirty="0">
              <a:solidFill>
                <a:srgbClr val="FFFFFF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330723" y="505507"/>
            <a:ext cx="11581204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r>
              <a:rPr lang="en-US" sz="4724" b="1" dirty="0" err="1">
                <a:solidFill>
                  <a:schemeClr val="bg1"/>
                </a:solidFill>
              </a:rPr>
              <a:t>Einzelhandels</a:t>
            </a:r>
            <a:r>
              <a:rPr lang="en-US" sz="4724" b="1" dirty="0">
                <a:solidFill>
                  <a:schemeClr val="bg1"/>
                </a:solidFill>
              </a:rPr>
              <a:t>-Profit: 20% - 40%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3305448" y="3339711"/>
            <a:ext cx="2499223" cy="942104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948377" y="3361118"/>
            <a:ext cx="171433" cy="92069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096000" y="3186545"/>
            <a:ext cx="2418518" cy="136351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Flowchart: Alternate Process 17"/>
          <p:cNvSpPr/>
          <p:nvPr/>
        </p:nvSpPr>
        <p:spPr>
          <a:xfrm>
            <a:off x="4685681" y="5643995"/>
            <a:ext cx="1981007" cy="733353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Nachbarn</a:t>
            </a:r>
            <a:endParaRPr lang="en-GB" sz="2400" dirty="0">
              <a:ln w="0"/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19" name="Flowchart: Alternate Process 18"/>
          <p:cNvSpPr/>
          <p:nvPr/>
        </p:nvSpPr>
        <p:spPr>
          <a:xfrm>
            <a:off x="7861313" y="5423915"/>
            <a:ext cx="1981007" cy="733353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Verwandte</a:t>
            </a:r>
            <a:r>
              <a:rPr lang="en-GB" sz="2400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19724" y="1733934"/>
            <a:ext cx="52422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Wenn</a:t>
            </a:r>
            <a:r>
              <a:rPr lang="en-GB" sz="24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du </a:t>
            </a: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Produkte</a:t>
            </a:r>
            <a:r>
              <a:rPr lang="en-GB" sz="24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im</a:t>
            </a:r>
            <a:r>
              <a:rPr lang="en-GB" sz="24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Wert</a:t>
            </a:r>
            <a:r>
              <a:rPr lang="en-GB" sz="24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von 100 € </a:t>
            </a: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verkaufst</a:t>
            </a:r>
            <a:r>
              <a:rPr lang="en-GB" sz="24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, </a:t>
            </a: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erhälst</a:t>
            </a:r>
            <a:r>
              <a:rPr lang="en-GB" sz="24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du </a:t>
            </a: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einen</a:t>
            </a:r>
            <a:r>
              <a:rPr lang="en-GB" sz="24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Profit </a:t>
            </a: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im</a:t>
            </a:r>
            <a:r>
              <a:rPr lang="en-GB" sz="24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  <a:r>
              <a:rPr lang="en-GB" sz="24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Wert</a:t>
            </a:r>
            <a:r>
              <a:rPr lang="en-GB" sz="24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von 20 - 40 € </a:t>
            </a:r>
          </a:p>
        </p:txBody>
      </p:sp>
      <p:pic>
        <p:nvPicPr>
          <p:cNvPr id="13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1010" y="3553460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lowchart: Alternate Process 13"/>
          <p:cNvSpPr/>
          <p:nvPr/>
        </p:nvSpPr>
        <p:spPr>
          <a:xfrm>
            <a:off x="1975649" y="5390366"/>
            <a:ext cx="1981007" cy="733353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Freunde</a:t>
            </a:r>
            <a:endParaRPr lang="en-GB" sz="2400" dirty="0">
              <a:ln w="0"/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5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2132" y="3830452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76409" y="3586761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person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93599" y="1476700"/>
            <a:ext cx="1132194" cy="23627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766212" y="2433373"/>
            <a:ext cx="535226" cy="427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rgbClr val="FFFFFF"/>
                </a:solidFill>
                <a:ea typeface="MS PGothic" pitchFamily="34" charset="-128"/>
              </a:rPr>
              <a:t>DU</a:t>
            </a:r>
          </a:p>
        </p:txBody>
      </p:sp>
    </p:spTree>
    <p:extLst>
      <p:ext uri="{BB962C8B-B14F-4D97-AF65-F5344CB8AC3E}">
        <p14:creationId xmlns:p14="http://schemas.microsoft.com/office/powerpoint/2010/main" val="277807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14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Slid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43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559140" y="430642"/>
            <a:ext cx="10972919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r>
              <a:rPr lang="en-US" sz="4724" b="1" dirty="0" err="1">
                <a:solidFill>
                  <a:schemeClr val="bg1"/>
                </a:solidFill>
              </a:rPr>
              <a:t>Großhandels</a:t>
            </a:r>
            <a:r>
              <a:rPr lang="en-US" sz="4724" b="1" dirty="0">
                <a:solidFill>
                  <a:schemeClr val="bg1"/>
                </a:solidFill>
              </a:rPr>
              <a:t>-Profit: 5% - 20%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2194051" y="3033487"/>
            <a:ext cx="4618378" cy="38093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473424" y="3031953"/>
            <a:ext cx="0" cy="1101535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" name="Flowchart: Alternate Process 13"/>
          <p:cNvSpPr/>
          <p:nvPr/>
        </p:nvSpPr>
        <p:spPr>
          <a:xfrm>
            <a:off x="2939806" y="2869500"/>
            <a:ext cx="703878" cy="340825"/>
          </a:xfrm>
          <a:prstGeom prst="flowChartAlternateProcess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20%</a:t>
            </a:r>
          </a:p>
        </p:txBody>
      </p:sp>
      <p:sp>
        <p:nvSpPr>
          <p:cNvPr id="15" name="Flowchart: Alternate Process 14"/>
          <p:cNvSpPr/>
          <p:nvPr/>
        </p:nvSpPr>
        <p:spPr>
          <a:xfrm>
            <a:off x="5580743" y="2892433"/>
            <a:ext cx="703878" cy="340825"/>
          </a:xfrm>
          <a:prstGeom prst="flowChartAlternateProcess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15%</a:t>
            </a:r>
          </a:p>
        </p:txBody>
      </p:sp>
      <p:sp>
        <p:nvSpPr>
          <p:cNvPr id="16" name="Flowchart: Alternate Process 15"/>
          <p:cNvSpPr/>
          <p:nvPr/>
        </p:nvSpPr>
        <p:spPr>
          <a:xfrm>
            <a:off x="4118281" y="3555567"/>
            <a:ext cx="703878" cy="340825"/>
          </a:xfrm>
          <a:prstGeom prst="flowChartAlternateProcess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5%</a:t>
            </a:r>
          </a:p>
        </p:txBody>
      </p:sp>
      <p:pic>
        <p:nvPicPr>
          <p:cNvPr id="1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9400" y="2294392"/>
            <a:ext cx="1542743" cy="15427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mage result for person shap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9528" y="4125449"/>
            <a:ext cx="1314955" cy="13149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Image result for person shap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6642" y="2460423"/>
            <a:ext cx="1314955" cy="13149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34571" y="2874434"/>
            <a:ext cx="583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bg1"/>
                </a:solidFill>
                <a:ea typeface="MS PGothic" pitchFamily="34" charset="-128"/>
              </a:rPr>
              <a:t>20%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79369" y="2874839"/>
            <a:ext cx="583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bg1"/>
                </a:solidFill>
                <a:ea typeface="MS PGothic" pitchFamily="34" charset="-128"/>
              </a:rPr>
              <a:t>25%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73846" y="4583477"/>
            <a:ext cx="583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bg1"/>
                </a:solidFill>
                <a:ea typeface="MS PGothic" pitchFamily="34" charset="-128"/>
              </a:rPr>
              <a:t>35%</a:t>
            </a:r>
          </a:p>
        </p:txBody>
      </p:sp>
      <p:pic>
        <p:nvPicPr>
          <p:cNvPr id="22" name="Picture 4" descr="Image result for perso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2927" y="1184272"/>
            <a:ext cx="2453504" cy="24535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206187" y="2292252"/>
            <a:ext cx="583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FFFFFF"/>
                </a:solidFill>
                <a:ea typeface="MS PGothic" pitchFamily="34" charset="-128"/>
              </a:rPr>
              <a:t>40%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5310" y="5720417"/>
            <a:ext cx="3475946" cy="6915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ln w="0"/>
                <a:solidFill>
                  <a:srgbClr val="000000"/>
                </a:solidFill>
                <a:latin typeface="Verdana"/>
                <a:cs typeface="Verdana"/>
              </a:rPr>
              <a:t>Sponsoring </a:t>
            </a:r>
            <a:r>
              <a:rPr lang="en-GB" sz="1400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erhöht</a:t>
            </a:r>
            <a:r>
              <a:rPr lang="en-GB" sz="1400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das </a:t>
            </a:r>
            <a:r>
              <a:rPr lang="en-GB" sz="1400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Volumen</a:t>
            </a:r>
            <a:r>
              <a:rPr lang="en-GB" sz="1400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-</a:t>
            </a:r>
          </a:p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Volumen</a:t>
            </a:r>
            <a:r>
              <a:rPr lang="en-GB" sz="1400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GB" sz="1400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erhöht</a:t>
            </a:r>
            <a:r>
              <a:rPr lang="en-GB" sz="1400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den </a:t>
            </a:r>
            <a:r>
              <a:rPr lang="en-GB" sz="1400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Gewinn</a:t>
            </a:r>
            <a:endParaRPr lang="en-GB" sz="1400" dirty="0">
              <a:ln w="0"/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49692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208277" y="573299"/>
            <a:ext cx="11790799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r>
              <a:rPr lang="en-US" sz="3400" b="1" dirty="0">
                <a:solidFill>
                  <a:srgbClr val="000000"/>
                </a:solidFill>
              </a:rPr>
              <a:t>Overrides: </a:t>
            </a:r>
            <a:r>
              <a:rPr lang="en-US" sz="3400" b="1" dirty="0" err="1">
                <a:solidFill>
                  <a:srgbClr val="000000"/>
                </a:solidFill>
              </a:rPr>
              <a:t>Berechnet</a:t>
            </a:r>
            <a:r>
              <a:rPr lang="en-US" sz="3400" b="1" dirty="0">
                <a:solidFill>
                  <a:srgbClr val="000000"/>
                </a:solidFill>
              </a:rPr>
              <a:t> </a:t>
            </a:r>
            <a:r>
              <a:rPr lang="en-US" sz="3400" b="1" dirty="0" err="1">
                <a:solidFill>
                  <a:srgbClr val="000000"/>
                </a:solidFill>
              </a:rPr>
              <a:t>nach</a:t>
            </a:r>
            <a:r>
              <a:rPr lang="en-US" sz="3400" b="1" dirty="0">
                <a:solidFill>
                  <a:srgbClr val="000000"/>
                </a:solidFill>
              </a:rPr>
              <a:t> </a:t>
            </a:r>
            <a:r>
              <a:rPr lang="en-US" sz="3400" b="1" dirty="0" err="1">
                <a:solidFill>
                  <a:srgbClr val="000000"/>
                </a:solidFill>
              </a:rPr>
              <a:t>Geschäftsvolumen</a:t>
            </a:r>
            <a:endParaRPr lang="en-US" sz="3400" b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824" y="2476576"/>
            <a:ext cx="132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1. Level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8733" y="1404206"/>
            <a:ext cx="1512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Master Affiliates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1824" y="3345844"/>
            <a:ext cx="132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2.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1824" y="4229959"/>
            <a:ext cx="132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3. Level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1824" y="5071728"/>
            <a:ext cx="132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4. Level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3369" y="5938714"/>
            <a:ext cx="132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5. Level</a:t>
            </a:r>
          </a:p>
        </p:txBody>
      </p:sp>
      <p:sp>
        <p:nvSpPr>
          <p:cNvPr id="17" name="Flowchart: Alternate Process 16"/>
          <p:cNvSpPr/>
          <p:nvPr/>
        </p:nvSpPr>
        <p:spPr>
          <a:xfrm>
            <a:off x="2028773" y="1507432"/>
            <a:ext cx="2390542" cy="604693"/>
          </a:xfrm>
          <a:prstGeom prst="flowChartAlternateProcess">
            <a:avLst/>
          </a:prstGeom>
          <a:solidFill>
            <a:schemeClr val="accent1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18" name="Flowchart: Alternate Process 17"/>
          <p:cNvSpPr/>
          <p:nvPr/>
        </p:nvSpPr>
        <p:spPr>
          <a:xfrm>
            <a:off x="2045204" y="5850109"/>
            <a:ext cx="2390542" cy="604693"/>
          </a:xfrm>
          <a:prstGeom prst="flowChartAlternateProcess">
            <a:avLst/>
          </a:prstGeom>
          <a:solidFill>
            <a:srgbClr val="704C9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19" name="Flowchart: Alternate Process 18"/>
          <p:cNvSpPr/>
          <p:nvPr/>
        </p:nvSpPr>
        <p:spPr>
          <a:xfrm>
            <a:off x="2045204" y="4965994"/>
            <a:ext cx="2390542" cy="604693"/>
          </a:xfrm>
          <a:prstGeom prst="flowChartAlternateProcess">
            <a:avLst/>
          </a:prstGeom>
          <a:solidFill>
            <a:srgbClr val="96C93D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0" name="Flowchart: Alternate Process 19"/>
          <p:cNvSpPr/>
          <p:nvPr/>
        </p:nvSpPr>
        <p:spPr>
          <a:xfrm>
            <a:off x="2017228" y="4107502"/>
            <a:ext cx="2390542" cy="604693"/>
          </a:xfrm>
          <a:prstGeom prst="flowChartAlternateProcess">
            <a:avLst/>
          </a:prstGeom>
          <a:solidFill>
            <a:schemeClr val="accent5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1" name="Flowchart: Alternate Process 20"/>
          <p:cNvSpPr/>
          <p:nvPr/>
        </p:nvSpPr>
        <p:spPr>
          <a:xfrm>
            <a:off x="2017228" y="3223387"/>
            <a:ext cx="2390542" cy="604693"/>
          </a:xfrm>
          <a:prstGeom prst="flowChartAlternateProcess">
            <a:avLst/>
          </a:prstGeom>
          <a:solidFill>
            <a:schemeClr val="accent4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2" name="Flowchart: Alternate Process 21"/>
          <p:cNvSpPr/>
          <p:nvPr/>
        </p:nvSpPr>
        <p:spPr>
          <a:xfrm>
            <a:off x="2017228" y="2365410"/>
            <a:ext cx="2390542" cy="604693"/>
          </a:xfrm>
          <a:prstGeom prst="flowChartAlternateProcess">
            <a:avLst/>
          </a:prstGeom>
          <a:solidFill>
            <a:schemeClr val="accent2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62166" y="1593886"/>
            <a:ext cx="1288139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latin typeface="Verdana"/>
                <a:ea typeface="MS PGothic" pitchFamily="34" charset="-128"/>
                <a:cs typeface="Verdana"/>
              </a:rPr>
              <a:t>Du: MA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78871" y="2452844"/>
            <a:ext cx="854727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latin typeface="Verdana"/>
                <a:ea typeface="MS PGothic" pitchFamily="34" charset="-128"/>
                <a:cs typeface="Verdana"/>
              </a:rPr>
              <a:t>John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743265" y="4189331"/>
            <a:ext cx="787401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ea typeface="MS PGothic" pitchFamily="34" charset="-128"/>
              </a:rPr>
              <a:t>Anna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680263" y="3313146"/>
            <a:ext cx="1120425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ea typeface="MS PGothic" pitchFamily="34" charset="-128"/>
              </a:rPr>
              <a:t>Andrew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549558" y="5919379"/>
            <a:ext cx="1256430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ea typeface="MS PGothic" pitchFamily="34" charset="-128"/>
              </a:rPr>
              <a:t>Clothilde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39829" y="5056252"/>
            <a:ext cx="716919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ea typeface="MS PGothic" pitchFamily="34" charset="-128"/>
              </a:rPr>
              <a:t>Nina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35661" y="2418209"/>
            <a:ext cx="1089016" cy="4385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8%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35660" y="3274789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6%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35660" y="4131370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4%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35660" y="5031068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3%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35660" y="5896289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2%</a:t>
            </a:r>
          </a:p>
        </p:txBody>
      </p:sp>
      <p:pic>
        <p:nvPicPr>
          <p:cNvPr id="6" name="Picture 5" descr="RelivMap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8869" y="2155969"/>
            <a:ext cx="5761062" cy="411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04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Oval 117"/>
          <p:cNvSpPr/>
          <p:nvPr/>
        </p:nvSpPr>
        <p:spPr>
          <a:xfrm>
            <a:off x="4489660" y="137304"/>
            <a:ext cx="6773492" cy="6615951"/>
          </a:xfrm>
          <a:prstGeom prst="ellipse">
            <a:avLst/>
          </a:prstGeom>
          <a:solidFill>
            <a:srgbClr val="704C9F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5777843" y="5489592"/>
            <a:ext cx="762454" cy="561686"/>
          </a:xfrm>
          <a:prstGeom prst="rect">
            <a:avLst/>
          </a:prstGeom>
          <a:noFill/>
          <a:effectLst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243</a:t>
            </a:r>
          </a:p>
        </p:txBody>
      </p:sp>
      <p:sp>
        <p:nvSpPr>
          <p:cNvPr id="52" name="Oval 51"/>
          <p:cNvSpPr/>
          <p:nvPr/>
        </p:nvSpPr>
        <p:spPr>
          <a:xfrm>
            <a:off x="5200429" y="762000"/>
            <a:ext cx="5338706" cy="5206202"/>
          </a:xfrm>
          <a:prstGeom prst="ellipse">
            <a:avLst/>
          </a:prstGeom>
          <a:solidFill>
            <a:srgbClr val="96C93D"/>
          </a:solidFill>
          <a:ln w="28575" cmpd="sng"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885039" y="1353963"/>
            <a:ext cx="4004755" cy="3995539"/>
          </a:xfrm>
          <a:prstGeom prst="ellipse">
            <a:avLst/>
          </a:prstGeom>
          <a:solidFill>
            <a:schemeClr val="accent5"/>
          </a:solidFill>
          <a:ln w="28575" cmpd="sng"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pic>
        <p:nvPicPr>
          <p:cNvPr id="23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9161" y="2986406"/>
            <a:ext cx="371936" cy="3719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213" y="1414256"/>
            <a:ext cx="372087" cy="3720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9806" y="2638322"/>
            <a:ext cx="369293" cy="369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9705" y="1556867"/>
            <a:ext cx="368230" cy="3682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1422" y="1455225"/>
            <a:ext cx="371723" cy="3717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7232" y="3334773"/>
            <a:ext cx="375005" cy="3750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7193" y="2559092"/>
            <a:ext cx="375490" cy="3754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5120" y="1991028"/>
            <a:ext cx="373727" cy="3737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10387" y="1765710"/>
            <a:ext cx="368709" cy="3687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8420" y="4811485"/>
            <a:ext cx="375580" cy="3755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9379" y="3601403"/>
            <a:ext cx="370879" cy="3708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3662" y="4805792"/>
            <a:ext cx="370854" cy="3708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4009" y="1782967"/>
            <a:ext cx="368625" cy="3686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78230" y="1563324"/>
            <a:ext cx="372482" cy="3724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4551" y="1463417"/>
            <a:ext cx="370191" cy="3701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4634" y="2307270"/>
            <a:ext cx="368216" cy="3682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1579" y="2773663"/>
            <a:ext cx="373195" cy="3731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7706" y="4720070"/>
            <a:ext cx="370636" cy="3706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9708" y="4730104"/>
            <a:ext cx="370744" cy="3707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0232" y="4052294"/>
            <a:ext cx="368211" cy="3682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006" y="4064585"/>
            <a:ext cx="371665" cy="3716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6580" y="3031902"/>
            <a:ext cx="368421" cy="3684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3947" y="1920875"/>
            <a:ext cx="373319" cy="3733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8511" y="3396085"/>
            <a:ext cx="375424" cy="3754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2239" y="2188363"/>
            <a:ext cx="368019" cy="3680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79877" y="3807504"/>
            <a:ext cx="373800" cy="373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5075" y="4611526"/>
            <a:ext cx="367699" cy="3676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6012" y="4329587"/>
            <a:ext cx="368117" cy="3681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/>
          <p:cNvSpPr/>
          <p:nvPr/>
        </p:nvSpPr>
        <p:spPr>
          <a:xfrm>
            <a:off x="6633223" y="4401945"/>
            <a:ext cx="554465" cy="561686"/>
          </a:xfrm>
          <a:prstGeom prst="rect">
            <a:avLst/>
          </a:prstGeom>
          <a:noFill/>
          <a:effectLst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27</a:t>
            </a:r>
          </a:p>
        </p:txBody>
      </p:sp>
      <p:sp>
        <p:nvSpPr>
          <p:cNvPr id="11" name="Oval 10"/>
          <p:cNvSpPr/>
          <p:nvPr/>
        </p:nvSpPr>
        <p:spPr>
          <a:xfrm>
            <a:off x="6498170" y="1904999"/>
            <a:ext cx="2824573" cy="2809995"/>
          </a:xfrm>
          <a:prstGeom prst="ellipse">
            <a:avLst/>
          </a:prstGeom>
          <a:solidFill>
            <a:schemeClr val="accent4"/>
          </a:solidFill>
          <a:ln w="28575" cmpd="sng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pic>
        <p:nvPicPr>
          <p:cNvPr id="12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9081" y="2905032"/>
            <a:ext cx="369168" cy="3691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11886" y="2231630"/>
            <a:ext cx="372448" cy="3724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4138" y="1984286"/>
            <a:ext cx="371063" cy="3710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7264" y="2093407"/>
            <a:ext cx="367875" cy="367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1100" y="3252362"/>
            <a:ext cx="369186" cy="3691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3671" y="2601832"/>
            <a:ext cx="371255" cy="371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8405" y="3696436"/>
            <a:ext cx="373660" cy="3736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1778" y="4161550"/>
            <a:ext cx="374982" cy="3749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7111" y="4155212"/>
            <a:ext cx="373261" cy="3732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7036190" y="3855160"/>
            <a:ext cx="346475" cy="56168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9</a:t>
            </a:r>
          </a:p>
        </p:txBody>
      </p:sp>
      <p:sp>
        <p:nvSpPr>
          <p:cNvPr id="6" name="Oval 5"/>
          <p:cNvSpPr/>
          <p:nvPr/>
        </p:nvSpPr>
        <p:spPr>
          <a:xfrm>
            <a:off x="7048268" y="2437991"/>
            <a:ext cx="1766246" cy="1710947"/>
          </a:xfrm>
          <a:prstGeom prst="ellipse">
            <a:avLst/>
          </a:prstGeom>
          <a:solidFill>
            <a:schemeClr val="accent2"/>
          </a:solidFill>
          <a:ln w="28575" cmpd="sng"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pic>
        <p:nvPicPr>
          <p:cNvPr id="7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8466" y="2619882"/>
            <a:ext cx="371333" cy="3713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8330" y="3409339"/>
            <a:ext cx="368470" cy="3684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person shap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8032" y="2628899"/>
            <a:ext cx="369645" cy="3696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274130" y="3415311"/>
            <a:ext cx="346475" cy="561686"/>
          </a:xfrm>
          <a:prstGeom prst="rect">
            <a:avLst/>
          </a:prstGeom>
          <a:noFill/>
          <a:effectLst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3</a:t>
            </a: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307640" y="384793"/>
            <a:ext cx="4939546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3749" b="1" dirty="0">
                <a:solidFill>
                  <a:srgbClr val="000000"/>
                </a:solidFill>
              </a:rPr>
              <a:t>Overrides: </a:t>
            </a:r>
            <a:br>
              <a:rPr lang="en-US" sz="3749" b="1" dirty="0">
                <a:solidFill>
                  <a:srgbClr val="000000"/>
                </a:solidFill>
              </a:rPr>
            </a:br>
            <a:r>
              <a:rPr lang="en-US" sz="3749" b="1" dirty="0">
                <a:solidFill>
                  <a:srgbClr val="000000"/>
                </a:solidFill>
              </a:rPr>
              <a:t>Die Kraft der </a:t>
            </a:r>
            <a:r>
              <a:rPr lang="en-US" sz="3749" b="1" dirty="0" err="1">
                <a:solidFill>
                  <a:srgbClr val="000000"/>
                </a:solidFill>
              </a:rPr>
              <a:t>Multiplikation</a:t>
            </a:r>
            <a:endParaRPr lang="en-US" sz="3749" b="1" dirty="0">
              <a:solidFill>
                <a:srgbClr val="00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7464884" y="2799038"/>
            <a:ext cx="938790" cy="978312"/>
          </a:xfrm>
          <a:prstGeom prst="ellipse">
            <a:avLst/>
          </a:prstGeom>
          <a:solidFill>
            <a:schemeClr val="accent1"/>
          </a:solidFill>
          <a:ln w="28575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pic>
        <p:nvPicPr>
          <p:cNvPr id="5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55657" y="171253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34630" y="238501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9516" y="214071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4124" y="328568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39936" y="27276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78925" y="12688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51365" y="312048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5012" y="92233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85684" y="413336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3319" y="281323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93959" y="243127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34096" y="424908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6308" y="335449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3398" y="50850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3142" y="173793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7500" y="385339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03289" y="528757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8794" y="445260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87585" y="35129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3256" y="19997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8" descr="Image result for person shap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9899" y="5279881"/>
            <a:ext cx="351471" cy="3514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8" descr="Image result for person shap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5088" y="5432715"/>
            <a:ext cx="351471" cy="3514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8" descr="Image result for person shap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7412" y="5482994"/>
            <a:ext cx="351471" cy="3514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3507" y="531628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1205" y="185870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8621" y="465026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96222" y="374026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6891" y="131990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1282" y="159405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3279" y="149613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489" y="117044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75159" y="151717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3421" y="9463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6152" y="496742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4710" y="369814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9770" y="22110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8891" y="184843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4608" y="125559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2802" y="547127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0502" y="405135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4854" y="131667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5417" y="101738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3332" y="9837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3321" y="533784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4732" y="89000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3223" y="31054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2675" y="113774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3648" y="446245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45386" y="207971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9339" y="403974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8661" y="263842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8" descr="Image result for person shap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9735" y="5513991"/>
            <a:ext cx="351471" cy="3514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4768" y="492612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1762" y="435675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0719" y="99789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5682" y="91549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4463" y="471443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2812" y="545470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8131" y="560344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5472" y="532998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5788" y="36293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Rectangle 113"/>
          <p:cNvSpPr/>
          <p:nvPr/>
        </p:nvSpPr>
        <p:spPr>
          <a:xfrm>
            <a:off x="6263146" y="4897536"/>
            <a:ext cx="554465" cy="56168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81</a:t>
            </a:r>
          </a:p>
        </p:txBody>
      </p:sp>
      <p:pic>
        <p:nvPicPr>
          <p:cNvPr id="11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6308" y="288801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3144" y="285143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6019" y="239724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4147" y="513684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3774" y="464052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9628" y="496454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3638" y="536970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0077" y="519396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6576" y="528757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0256" y="583427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4399" y="488421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1031" y="592092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3466" y="612066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0200" y="619017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4915" y="62832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6408" y="595783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0836" y="609888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7183" y="604448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9618" y="624422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6352" y="631372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1067" y="626953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7212" y="595761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1639" y="609867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77987" y="604427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0421" y="624401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37156" y="631351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40650" y="572942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5078" y="58704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1425" y="58160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13860" y="601581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0594" y="608531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1745" y="627085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1376" y="400039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2152" y="408705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4586" y="428679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1321" y="435629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6036" y="444940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2511" y="335323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5163" y="31084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3286" y="34398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2455" y="370912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7170" y="380224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9195" y="256045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6815" y="270735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7977" y="270579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0699" y="306971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0688" y="224459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4376" y="210537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5525" y="177036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5413" y="551817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59297" y="588053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8076" y="520333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62504" y="53443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8851" y="52899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1286" y="548972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78020" y="555922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9171" y="574476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79216" y="495595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92884" y="486014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52442" y="458107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92617" y="487841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56620" y="415563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00504" y="451799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03711" y="398184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2770" y="372601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2493" y="41271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00378" y="438222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4619" y="33056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40754" y="310459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03401" y="345102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4932" y="267916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4207" y="29222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43221" y="255144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78733" y="232896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57005" y="353687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57657" y="192592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99290" y="20669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25425" y="186589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88072" y="221231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29603" y="144045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8878" y="168357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7463" y="132150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7892" y="131273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3390" y="95124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6665" y="153796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9317" y="129320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7440" y="162461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5415" y="80319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179" y="71708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8632" y="7550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2130" y="95736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3265" y="109721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4853" y="125444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7805" y="47753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4246" y="56129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552" y="52330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7860" y="30933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1644" y="186855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3957" y="48122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34314" y="160091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6410" y="43506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64412" y="79081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21045" y="87800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5101" y="54888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9334" y="7502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8520" y="39993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4803" y="11045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8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5198" y="31783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9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57418" y="40639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0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6521" y="20553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1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2191" y="28032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2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6352" y="20956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3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2629" y="20711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4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1302" y="63226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5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7807" y="37942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34102" y="41134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7" name="Picture 8" descr="Image result for person shap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1039" y="5390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8" name="TextBox 257"/>
          <p:cNvSpPr txBox="1">
            <a:spLocks noChangeAspect="1" noChangeArrowheads="1"/>
          </p:cNvSpPr>
          <p:nvPr/>
        </p:nvSpPr>
        <p:spPr bwMode="auto">
          <a:xfrm>
            <a:off x="641649" y="3141251"/>
            <a:ext cx="11675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00B0F0"/>
                </a:solidFill>
                <a:ea typeface="Verdana"/>
              </a:rPr>
              <a:t>6.000 </a:t>
            </a:r>
            <a:r>
              <a:rPr lang="pt-BR" altLang="en-US" sz="1800" b="1" dirty="0">
                <a:solidFill>
                  <a:srgbClr val="00B0F0"/>
                </a:solidFill>
                <a:ea typeface="Verdana"/>
              </a:rPr>
              <a:t>€ </a:t>
            </a:r>
            <a:endParaRPr lang="en-US" altLang="en-US" sz="1800" b="1" dirty="0">
              <a:solidFill>
                <a:srgbClr val="00B0F0"/>
              </a:solidFill>
              <a:ea typeface="Verdana"/>
            </a:endParaRPr>
          </a:p>
        </p:txBody>
      </p:sp>
      <p:sp>
        <p:nvSpPr>
          <p:cNvPr id="259" name="TextBox 258"/>
          <p:cNvSpPr txBox="1">
            <a:spLocks noChangeAspect="1" noChangeArrowheads="1"/>
          </p:cNvSpPr>
          <p:nvPr/>
        </p:nvSpPr>
        <p:spPr bwMode="auto">
          <a:xfrm>
            <a:off x="1846662" y="3118898"/>
            <a:ext cx="21267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00B0F0"/>
                </a:solidFill>
                <a:ea typeface="Verdana"/>
              </a:rPr>
              <a:t>x 8%  =  480 </a:t>
            </a:r>
            <a:r>
              <a:rPr lang="pt-BR" altLang="en-US" sz="1800" b="1" dirty="0">
                <a:solidFill>
                  <a:srgbClr val="00B0F0"/>
                </a:solidFill>
                <a:ea typeface="Verdana"/>
              </a:rPr>
              <a:t>€ </a:t>
            </a:r>
            <a:endParaRPr lang="en-US" altLang="en-US" sz="1800" b="1" dirty="0">
              <a:solidFill>
                <a:srgbClr val="00B0F0"/>
              </a:solidFill>
              <a:ea typeface="Verdana"/>
            </a:endParaRPr>
          </a:p>
        </p:txBody>
      </p:sp>
      <p:sp>
        <p:nvSpPr>
          <p:cNvPr id="260" name="TextBox 259"/>
          <p:cNvSpPr txBox="1">
            <a:spLocks noChangeAspect="1" noChangeArrowheads="1"/>
          </p:cNvSpPr>
          <p:nvPr/>
        </p:nvSpPr>
        <p:spPr bwMode="auto">
          <a:xfrm>
            <a:off x="486178" y="3621927"/>
            <a:ext cx="13316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FF0000"/>
                </a:solidFill>
                <a:ea typeface="Verdana"/>
              </a:rPr>
              <a:t>18.000 </a:t>
            </a:r>
            <a:r>
              <a:rPr lang="pt-BR" altLang="en-US" sz="1800" b="1" dirty="0">
                <a:solidFill>
                  <a:srgbClr val="FF0000"/>
                </a:solidFill>
                <a:ea typeface="Verdana"/>
              </a:rPr>
              <a:t>€ </a:t>
            </a:r>
            <a:endParaRPr lang="en-US" altLang="en-US" sz="1800" b="1" dirty="0">
              <a:solidFill>
                <a:srgbClr val="FF0000"/>
              </a:solidFill>
              <a:ea typeface="Verdana"/>
            </a:endParaRPr>
          </a:p>
        </p:txBody>
      </p:sp>
      <p:sp>
        <p:nvSpPr>
          <p:cNvPr id="261" name="TextBox 260"/>
          <p:cNvSpPr txBox="1">
            <a:spLocks noChangeAspect="1" noChangeArrowheads="1"/>
          </p:cNvSpPr>
          <p:nvPr/>
        </p:nvSpPr>
        <p:spPr bwMode="auto">
          <a:xfrm>
            <a:off x="1840057" y="3602887"/>
            <a:ext cx="23818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FF0000"/>
                </a:solidFill>
                <a:ea typeface="Verdana"/>
              </a:rPr>
              <a:t>x 6%  =  1.050 </a:t>
            </a:r>
            <a:r>
              <a:rPr lang="pt-BR" altLang="en-US" sz="1800" b="1" dirty="0">
                <a:solidFill>
                  <a:srgbClr val="FF0000"/>
                </a:solidFill>
                <a:ea typeface="Verdana"/>
              </a:rPr>
              <a:t>€ </a:t>
            </a:r>
            <a:endParaRPr lang="en-US" altLang="en-US" sz="1800" b="1" dirty="0">
              <a:solidFill>
                <a:srgbClr val="FF0000"/>
              </a:solidFill>
              <a:ea typeface="Verdana"/>
            </a:endParaRPr>
          </a:p>
        </p:txBody>
      </p:sp>
      <p:sp>
        <p:nvSpPr>
          <p:cNvPr id="262" name="TextBox 261"/>
          <p:cNvSpPr txBox="1">
            <a:spLocks noChangeAspect="1" noChangeArrowheads="1"/>
          </p:cNvSpPr>
          <p:nvPr/>
        </p:nvSpPr>
        <p:spPr bwMode="auto">
          <a:xfrm>
            <a:off x="483665" y="4117973"/>
            <a:ext cx="5020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chemeClr val="accent5"/>
                </a:solidFill>
                <a:ea typeface="Verdana"/>
              </a:rPr>
              <a:t>54.000 </a:t>
            </a:r>
            <a:r>
              <a:rPr lang="pt-BR" altLang="en-US" sz="1800" b="1" dirty="0">
                <a:solidFill>
                  <a:schemeClr val="accent5"/>
                </a:solidFill>
                <a:ea typeface="Verdana"/>
              </a:rPr>
              <a:t>€ </a:t>
            </a:r>
            <a:r>
              <a:rPr lang="en-US" altLang="en-US" sz="1800" b="1" dirty="0">
                <a:solidFill>
                  <a:schemeClr val="accent5"/>
                </a:solidFill>
                <a:ea typeface="Verdana"/>
              </a:rPr>
              <a:t>  x 4%  =  1.080 </a:t>
            </a:r>
            <a:r>
              <a:rPr lang="pt-BR" altLang="en-US" sz="1800" b="1" dirty="0">
                <a:solidFill>
                  <a:schemeClr val="accent5"/>
                </a:solidFill>
                <a:ea typeface="Verdana"/>
              </a:rPr>
              <a:t>€ </a:t>
            </a:r>
            <a:endParaRPr lang="en-US" altLang="en-US" sz="1800" b="1" dirty="0">
              <a:solidFill>
                <a:schemeClr val="accent5"/>
              </a:solidFill>
              <a:ea typeface="Verdana"/>
            </a:endParaRPr>
          </a:p>
        </p:txBody>
      </p:sp>
      <p:sp>
        <p:nvSpPr>
          <p:cNvPr id="263" name="TextBox 262"/>
          <p:cNvSpPr txBox="1">
            <a:spLocks noChangeAspect="1" noChangeArrowheads="1"/>
          </p:cNvSpPr>
          <p:nvPr/>
        </p:nvSpPr>
        <p:spPr bwMode="auto">
          <a:xfrm>
            <a:off x="315043" y="4599209"/>
            <a:ext cx="49203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544247">
              <a:defRPr/>
            </a:pPr>
            <a:r>
              <a:rPr lang="en-US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162.000 </a:t>
            </a:r>
            <a:r>
              <a:rPr lang="pt-BR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€ </a:t>
            </a:r>
            <a:r>
              <a:rPr lang="en-US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  x 3%  =  4.860 </a:t>
            </a:r>
            <a:r>
              <a:rPr lang="pt-BR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€ </a:t>
            </a:r>
            <a:endParaRPr lang="en-US" sz="1800" b="1" dirty="0">
              <a:solidFill>
                <a:srgbClr val="92D05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264" name="TextBox 263"/>
          <p:cNvSpPr txBox="1">
            <a:spLocks noChangeAspect="1" noChangeArrowheads="1"/>
          </p:cNvSpPr>
          <p:nvPr/>
        </p:nvSpPr>
        <p:spPr bwMode="auto">
          <a:xfrm>
            <a:off x="305494" y="5104069"/>
            <a:ext cx="48953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7030A0"/>
                </a:solidFill>
                <a:ea typeface="Verdana"/>
              </a:rPr>
              <a:t>486.000 </a:t>
            </a:r>
            <a:r>
              <a:rPr lang="pt-BR" altLang="en-US" sz="1800" b="1" dirty="0">
                <a:solidFill>
                  <a:srgbClr val="7030A0"/>
                </a:solidFill>
                <a:ea typeface="Verdana"/>
              </a:rPr>
              <a:t>€ </a:t>
            </a:r>
            <a:r>
              <a:rPr lang="en-US" altLang="en-US" sz="1800" b="1" dirty="0">
                <a:solidFill>
                  <a:srgbClr val="7030A0"/>
                </a:solidFill>
                <a:ea typeface="Verdana"/>
              </a:rPr>
              <a:t>  x 2%  =  9.720 </a:t>
            </a:r>
            <a:r>
              <a:rPr lang="de-DE" sz="1800" b="1" dirty="0">
                <a:solidFill>
                  <a:srgbClr val="704C9F"/>
                </a:solidFill>
              </a:rPr>
              <a:t>€</a:t>
            </a:r>
            <a:r>
              <a:rPr lang="en-US" sz="1800" dirty="0"/>
              <a:t> </a:t>
            </a:r>
            <a:endParaRPr lang="en-US" altLang="en-US" sz="1800" b="1" dirty="0">
              <a:solidFill>
                <a:srgbClr val="7030A0"/>
              </a:solidFill>
              <a:ea typeface="Verdana"/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1309449" y="5639208"/>
            <a:ext cx="3563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 err="1"/>
              <a:t>Gesamt</a:t>
            </a:r>
            <a:r>
              <a:rPr lang="en-US" sz="2800" dirty="0"/>
              <a:t> </a:t>
            </a:r>
            <a:r>
              <a:rPr lang="en-GB" sz="28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 = 18.300 </a:t>
            </a:r>
            <a:r>
              <a:rPr lang="pt-BR" sz="28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€</a:t>
            </a:r>
            <a:endParaRPr lang="en-GB" sz="2800" dirty="0">
              <a:solidFill>
                <a:srgbClr val="000000"/>
              </a:solidFill>
              <a:latin typeface="Verdana"/>
              <a:ea typeface="MS PGothic" pitchFamily="34" charset="-128"/>
              <a:cs typeface="Verdana"/>
            </a:endParaRPr>
          </a:p>
        </p:txBody>
      </p:sp>
      <p:sp>
        <p:nvSpPr>
          <p:cNvPr id="266" name="TextBox 265"/>
          <p:cNvSpPr txBox="1"/>
          <p:nvPr/>
        </p:nvSpPr>
        <p:spPr>
          <a:xfrm>
            <a:off x="325193" y="2122520"/>
            <a:ext cx="4224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 err="1">
                <a:solidFill>
                  <a:srgbClr val="000000"/>
                </a:solidFill>
                <a:ea typeface="MS PGothic" pitchFamily="34" charset="-128"/>
              </a:rPr>
              <a:t>Basierend</a:t>
            </a: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 auf </a:t>
            </a:r>
            <a:r>
              <a:rPr lang="en-GB" dirty="0" err="1">
                <a:solidFill>
                  <a:srgbClr val="000000"/>
                </a:solidFill>
                <a:ea typeface="MS PGothic" pitchFamily="34" charset="-128"/>
              </a:rPr>
              <a:t>jeder</a:t>
            </a: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 Person, die </a:t>
            </a:r>
            <a:r>
              <a:rPr lang="en-GB" dirty="0" err="1">
                <a:solidFill>
                  <a:srgbClr val="000000"/>
                </a:solidFill>
                <a:ea typeface="MS PGothic" pitchFamily="34" charset="-128"/>
              </a:rPr>
              <a:t>Geschäfte</a:t>
            </a: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 </a:t>
            </a:r>
            <a:r>
              <a:rPr lang="en-GB" dirty="0" err="1">
                <a:solidFill>
                  <a:srgbClr val="000000"/>
                </a:solidFill>
                <a:ea typeface="MS PGothic" pitchFamily="34" charset="-128"/>
              </a:rPr>
              <a:t>im</a:t>
            </a: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 </a:t>
            </a:r>
            <a:r>
              <a:rPr lang="en-GB" dirty="0" err="1">
                <a:solidFill>
                  <a:srgbClr val="000000"/>
                </a:solidFill>
                <a:ea typeface="MS PGothic" pitchFamily="34" charset="-128"/>
              </a:rPr>
              <a:t>Wert</a:t>
            </a: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 von 2000 </a:t>
            </a:r>
            <a:r>
              <a:rPr lang="pt-BR" dirty="0">
                <a:solidFill>
                  <a:srgbClr val="000000"/>
                </a:solidFill>
                <a:ea typeface="MS PGothic" pitchFamily="34" charset="-128"/>
              </a:rPr>
              <a:t>€ </a:t>
            </a:r>
            <a:r>
              <a:rPr lang="en-GB" dirty="0" err="1">
                <a:solidFill>
                  <a:srgbClr val="000000"/>
                </a:solidFill>
                <a:ea typeface="MS PGothic" pitchFamily="34" charset="-128"/>
              </a:rPr>
              <a:t>tätigt</a:t>
            </a: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 (</a:t>
            </a:r>
            <a:r>
              <a:rPr lang="en-GB" dirty="0" err="1">
                <a:solidFill>
                  <a:srgbClr val="000000"/>
                </a:solidFill>
                <a:ea typeface="MS PGothic" pitchFamily="34" charset="-128"/>
              </a:rPr>
              <a:t>Einzelhandel</a:t>
            </a:r>
            <a:r>
              <a:rPr lang="en-GB" dirty="0">
                <a:solidFill>
                  <a:srgbClr val="000000"/>
                </a:solidFill>
                <a:ea typeface="MS PGothic" pitchFamily="34" charset="-128"/>
              </a:rPr>
              <a:t>)</a:t>
            </a:r>
          </a:p>
        </p:txBody>
      </p:sp>
      <p:pic>
        <p:nvPicPr>
          <p:cNvPr id="5" name="Picture 4" descr="person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8450" y="2854936"/>
            <a:ext cx="419150" cy="84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1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8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1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4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0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3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6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9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2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5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8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1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4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7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0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3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6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9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2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5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8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7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0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3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9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5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1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4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5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8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0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3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6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9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2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5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1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4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0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3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5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8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4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7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0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3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6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2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5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8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1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4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7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0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3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6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9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2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5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8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1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4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0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3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6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9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2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5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8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1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4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7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0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3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6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9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2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5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8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1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4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7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0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3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6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9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2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5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8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1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4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7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0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3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6" dur="2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9" dur="2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2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5"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8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1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4" dur="2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7"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0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3" dur="2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6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9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2"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5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8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1" dur="2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4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7" dur="2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0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3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6" dur="2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9" dur="2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2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5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8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1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4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7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0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3" dur="2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6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9" dur="2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2" dur="2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5" dur="2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8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1" dur="2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4"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7" dur="2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0" dur="2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3"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6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9" dur="2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2" dur="2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5" dur="2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8" dur="2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1" dur="2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4"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7" dur="2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0"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3" dur="2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6" dur="2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9" dur="2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2" dur="2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5" dur="2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8" dur="2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1" dur="2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4" dur="2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7" dur="2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0" dur="2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3" dur="2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6" dur="2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9" dur="2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2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5" dur="2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8" dur="2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1" dur="2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4" dur="2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7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0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7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8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9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/>
      <p:bldP spid="52" grpId="0" animBg="1"/>
      <p:bldP spid="22" grpId="0" animBg="1"/>
      <p:bldP spid="51" grpId="0"/>
      <p:bldP spid="11" grpId="0" animBg="1"/>
      <p:bldP spid="21" grpId="0"/>
      <p:bldP spid="6" grpId="0" animBg="1"/>
      <p:bldP spid="10" grpId="0"/>
      <p:bldP spid="4" grpId="0" animBg="1"/>
      <p:bldP spid="114" grpId="0"/>
      <p:bldP spid="258" grpId="0"/>
      <p:bldP spid="259" grpId="0"/>
      <p:bldP spid="260" grpId="0"/>
      <p:bldP spid="261" grpId="0"/>
      <p:bldP spid="262" grpId="0"/>
      <p:bldP spid="263" grpId="0"/>
      <p:bldP spid="264" grpId="0"/>
      <p:bldP spid="265" grpId="0"/>
      <p:bldP spid="26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may contain: 21 people, people smiling, people standi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3597" y="3086086"/>
            <a:ext cx="4386094" cy="3131507"/>
          </a:xfrm>
          <a:prstGeom prst="rect">
            <a:avLst/>
          </a:prstGeom>
          <a:noFill/>
          <a:ln w="76200" cmpd="sng">
            <a:solidFill>
              <a:srgbClr val="FFFFFF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374117" y="443764"/>
            <a:ext cx="8636682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4500" b="1" dirty="0" err="1">
                <a:solidFill>
                  <a:srgbClr val="000000"/>
                </a:solidFill>
              </a:rPr>
              <a:t>Bargeldboni</a:t>
            </a:r>
            <a:r>
              <a:rPr lang="en-US" sz="4500" b="1" dirty="0">
                <a:solidFill>
                  <a:srgbClr val="000000"/>
                </a:solidFill>
              </a:rPr>
              <a:t> und </a:t>
            </a:r>
            <a:r>
              <a:rPr lang="en-US" sz="4500" b="1" dirty="0" err="1">
                <a:solidFill>
                  <a:srgbClr val="000000"/>
                </a:solidFill>
              </a:rPr>
              <a:t>Reisen</a:t>
            </a:r>
            <a:r>
              <a:rPr lang="en-US" sz="4500" b="1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026" name="Picture 2" descr="https://reliv-static.s3-us-west-2.amazonaws.com/art/WebStuff/PortalGraphics/Portal/PortalPage/Snowmobile-Group-web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59648" y="631726"/>
            <a:ext cx="3804211" cy="2194614"/>
          </a:xfrm>
          <a:prstGeom prst="rect">
            <a:avLst/>
          </a:prstGeom>
          <a:noFill/>
          <a:ln w="76200" cmpd="sng">
            <a:solidFill>
              <a:schemeClr val="bg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may contain: 1 person, smiling, sitting, shoes, outdoor and close-up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0238" y="2428240"/>
            <a:ext cx="2590803" cy="4605871"/>
          </a:xfrm>
          <a:prstGeom prst="rect">
            <a:avLst/>
          </a:prstGeom>
          <a:noFill/>
          <a:ln w="76200" cmpd="sng">
            <a:solidFill>
              <a:schemeClr val="bg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Stock-875655298.jp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865" y="1774534"/>
            <a:ext cx="1749151" cy="1863334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2" name="Picture 1" descr="CaptureCroatiaDE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35" y="3968926"/>
            <a:ext cx="3997405" cy="1998703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5" name="Picture 4" descr="champagneDE-web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1986" y="1785515"/>
            <a:ext cx="1852560" cy="1852560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83893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6"/>
            <a:ext cx="12192000" cy="6857330"/>
          </a:xfrm>
          <a:prstGeom prst="rect">
            <a:avLst/>
          </a:prstGeom>
          <a:solidFill>
            <a:srgbClr val="96C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541" y="603400"/>
            <a:ext cx="10972919" cy="1142888"/>
          </a:xfrm>
        </p:spPr>
        <p:txBody>
          <a:bodyPr/>
          <a:lstStyle/>
          <a:p>
            <a:pPr algn="l"/>
            <a:r>
              <a:rPr lang="en-US" sz="4724" b="1" dirty="0" err="1">
                <a:solidFill>
                  <a:schemeClr val="bg1"/>
                </a:solidFill>
              </a:rPr>
              <a:t>Sei</a:t>
            </a:r>
            <a:r>
              <a:rPr lang="en-US" sz="4724" b="1" dirty="0">
                <a:solidFill>
                  <a:schemeClr val="bg1"/>
                </a:solidFill>
              </a:rPr>
              <a:t> der </a:t>
            </a:r>
            <a:r>
              <a:rPr lang="en-US" sz="4724" b="1" dirty="0" err="1">
                <a:solidFill>
                  <a:schemeClr val="bg1"/>
                </a:solidFill>
              </a:rPr>
              <a:t>beste</a:t>
            </a:r>
            <a:r>
              <a:rPr lang="en-US" sz="4724" b="1" dirty="0">
                <a:solidFill>
                  <a:schemeClr val="bg1"/>
                </a:solidFill>
              </a:rPr>
              <a:t> Boss, </a:t>
            </a:r>
            <a:br>
              <a:rPr lang="en-US" sz="4724" b="1" dirty="0">
                <a:solidFill>
                  <a:schemeClr val="bg1"/>
                </a:solidFill>
              </a:rPr>
            </a:br>
            <a:r>
              <a:rPr lang="en-US" sz="4724" b="1" dirty="0">
                <a:solidFill>
                  <a:schemeClr val="bg1"/>
                </a:solidFill>
              </a:rPr>
              <a:t>den du </a:t>
            </a:r>
            <a:r>
              <a:rPr lang="en-US" sz="4724" b="1" dirty="0" err="1">
                <a:solidFill>
                  <a:schemeClr val="bg1"/>
                </a:solidFill>
              </a:rPr>
              <a:t>jemals</a:t>
            </a:r>
            <a:r>
              <a:rPr lang="en-US" sz="4724" b="1" dirty="0">
                <a:solidFill>
                  <a:schemeClr val="bg1"/>
                </a:solidFill>
              </a:rPr>
              <a:t> </a:t>
            </a:r>
            <a:r>
              <a:rPr lang="en-US" sz="4724" b="1" dirty="0" err="1">
                <a:solidFill>
                  <a:schemeClr val="bg1"/>
                </a:solidFill>
              </a:rPr>
              <a:t>hattest</a:t>
            </a:r>
            <a:r>
              <a:rPr lang="en-US" sz="4724" b="1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541" y="2222457"/>
            <a:ext cx="8021964" cy="4963264"/>
          </a:xfrm>
        </p:spPr>
        <p:txBody>
          <a:bodyPr/>
          <a:lstStyle/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3300" dirty="0" err="1"/>
              <a:t>genieße</a:t>
            </a:r>
            <a:r>
              <a:rPr lang="en-US" sz="3300" dirty="0"/>
              <a:t> </a:t>
            </a:r>
            <a:r>
              <a:rPr lang="en-US" sz="3300" dirty="0" err="1"/>
              <a:t>Zeit</a:t>
            </a:r>
            <a:r>
              <a:rPr lang="en-US" sz="3300" dirty="0"/>
              <a:t> </a:t>
            </a:r>
            <a:r>
              <a:rPr lang="en-US" sz="3300" dirty="0" err="1"/>
              <a:t>mit</a:t>
            </a:r>
            <a:r>
              <a:rPr lang="en-US" sz="3300" dirty="0"/>
              <a:t> </a:t>
            </a:r>
            <a:r>
              <a:rPr lang="en-US" sz="3300" dirty="0" err="1"/>
              <a:t>deiner</a:t>
            </a:r>
            <a:r>
              <a:rPr lang="en-US" sz="3300" dirty="0"/>
              <a:t> </a:t>
            </a:r>
            <a:r>
              <a:rPr lang="en-US" sz="3300" dirty="0" err="1"/>
              <a:t>Familie</a:t>
            </a:r>
            <a:r>
              <a:rPr lang="en-US" sz="3300" dirty="0"/>
              <a:t> und </a:t>
            </a:r>
            <a:r>
              <a:rPr lang="en-US" sz="3300" dirty="0" err="1"/>
              <a:t>Freizeit</a:t>
            </a:r>
            <a:endParaRPr lang="en-US" sz="3300" dirty="0"/>
          </a:p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3300" dirty="0" err="1"/>
              <a:t>arbeite</a:t>
            </a:r>
            <a:r>
              <a:rPr lang="en-US" sz="3300" dirty="0"/>
              <a:t> </a:t>
            </a:r>
            <a:r>
              <a:rPr lang="en-US" sz="3300" dirty="0" err="1"/>
              <a:t>wo</a:t>
            </a:r>
            <a:r>
              <a:rPr lang="en-US" sz="3300" dirty="0"/>
              <a:t> und </a:t>
            </a:r>
            <a:r>
              <a:rPr lang="en-US" sz="3300" dirty="0" err="1"/>
              <a:t>wann</a:t>
            </a:r>
            <a:r>
              <a:rPr lang="en-US" sz="3300" dirty="0"/>
              <a:t> du </a:t>
            </a:r>
            <a:r>
              <a:rPr lang="en-US" sz="3300" dirty="0" err="1"/>
              <a:t>möchtest</a:t>
            </a:r>
            <a:endParaRPr lang="en-US" sz="3300" dirty="0"/>
          </a:p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3300" dirty="0" err="1"/>
              <a:t>verdiene</a:t>
            </a:r>
            <a:r>
              <a:rPr lang="en-US" sz="3300" dirty="0"/>
              <a:t> </a:t>
            </a:r>
            <a:r>
              <a:rPr lang="en-US" sz="3300" dirty="0" err="1"/>
              <a:t>Bargeldboni</a:t>
            </a:r>
            <a:r>
              <a:rPr lang="en-US" sz="3300" dirty="0"/>
              <a:t> und </a:t>
            </a:r>
            <a:r>
              <a:rPr lang="en-US" sz="3300" dirty="0" err="1"/>
              <a:t>Reisen</a:t>
            </a:r>
            <a:endParaRPr lang="en-US" sz="3300" dirty="0"/>
          </a:p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3300" dirty="0" err="1"/>
              <a:t>Entwickle</a:t>
            </a:r>
            <a:r>
              <a:rPr lang="en-US" sz="3300" dirty="0"/>
              <a:t> </a:t>
            </a:r>
            <a:r>
              <a:rPr lang="en-US" sz="3300" dirty="0" err="1"/>
              <a:t>Beziehungen</a:t>
            </a:r>
            <a:r>
              <a:rPr lang="en-US" sz="3300" dirty="0"/>
              <a:t> </a:t>
            </a:r>
            <a:r>
              <a:rPr lang="en-US" sz="3300" dirty="0" err="1"/>
              <a:t>zu</a:t>
            </a:r>
            <a:r>
              <a:rPr lang="en-US" sz="3300" dirty="0"/>
              <a:t> </a:t>
            </a:r>
            <a:r>
              <a:rPr lang="en-US" sz="3300" dirty="0" err="1"/>
              <a:t>Führungskräften</a:t>
            </a:r>
            <a:r>
              <a:rPr lang="en-US" sz="3300" dirty="0"/>
              <a:t> und </a:t>
            </a:r>
            <a:r>
              <a:rPr lang="en-US" sz="3300" dirty="0" err="1"/>
              <a:t>schaffe</a:t>
            </a:r>
            <a:r>
              <a:rPr lang="en-US" sz="3300" dirty="0"/>
              <a:t> </a:t>
            </a:r>
            <a:br>
              <a:rPr lang="en-US" sz="3300" dirty="0"/>
            </a:br>
            <a:r>
              <a:rPr lang="en-US" sz="3300" dirty="0" err="1"/>
              <a:t>ein</a:t>
            </a:r>
            <a:r>
              <a:rPr lang="en-US" sz="3300" dirty="0"/>
              <a:t> </a:t>
            </a:r>
            <a:r>
              <a:rPr lang="en-US" sz="3300" dirty="0" err="1"/>
              <a:t>Unterstützungsnetzwerk</a:t>
            </a:r>
            <a:r>
              <a:rPr lang="en-US" sz="3300" dirty="0"/>
              <a:t> </a:t>
            </a:r>
            <a:endParaRPr lang="en-US" sz="3300" spc="-112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64361">
            <a:off x="8499945" y="55246"/>
            <a:ext cx="3610822" cy="3428665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26037">
            <a:off x="8443575" y="3518702"/>
            <a:ext cx="3600098" cy="3499998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1688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4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9538" y="933859"/>
            <a:ext cx="10972919" cy="1142888"/>
          </a:xfrm>
        </p:spPr>
        <p:txBody>
          <a:bodyPr/>
          <a:lstStyle/>
          <a:p>
            <a:pPr algn="l"/>
            <a:r>
              <a:rPr lang="en-US" sz="4724" b="1" dirty="0">
                <a:solidFill>
                  <a:srgbClr val="000000"/>
                </a:solidFill>
              </a:rPr>
              <a:t>2 </a:t>
            </a:r>
            <a:r>
              <a:rPr lang="en-US" sz="4724" b="1" dirty="0" err="1">
                <a:solidFill>
                  <a:srgbClr val="000000"/>
                </a:solidFill>
              </a:rPr>
              <a:t>Wege</a:t>
            </a:r>
            <a:r>
              <a:rPr lang="en-US" sz="4724" b="1" dirty="0">
                <a:solidFill>
                  <a:srgbClr val="000000"/>
                </a:solidFill>
              </a:rPr>
              <a:t>, um </a:t>
            </a:r>
            <a:r>
              <a:rPr lang="en-US" sz="4724" b="1" dirty="0" err="1">
                <a:solidFill>
                  <a:srgbClr val="000000"/>
                </a:solidFill>
              </a:rPr>
              <a:t>einzusteigen</a:t>
            </a:r>
            <a:r>
              <a:rPr lang="en-US" sz="4724" b="1" dirty="0">
                <a:solidFill>
                  <a:srgbClr val="000000"/>
                </a:solidFill>
              </a:rPr>
              <a:t> </a:t>
            </a:r>
            <a:br>
              <a:rPr lang="en-US" sz="4724" b="1" dirty="0">
                <a:solidFill>
                  <a:srgbClr val="000000"/>
                </a:solidFill>
              </a:rPr>
            </a:br>
            <a:r>
              <a:rPr lang="en-US" sz="4724" b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19541" y="2083612"/>
            <a:ext cx="6853011" cy="5160977"/>
          </a:xfrm>
        </p:spPr>
        <p:txBody>
          <a:bodyPr/>
          <a:lstStyle/>
          <a:p>
            <a:pPr marL="411425" indent="-411425"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200" b="1" dirty="0" err="1">
                <a:solidFill>
                  <a:schemeClr val="bg1"/>
                </a:solidFill>
              </a:rPr>
              <a:t>steige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als</a:t>
            </a:r>
            <a:r>
              <a:rPr lang="en-US" sz="3200" b="1" dirty="0">
                <a:solidFill>
                  <a:schemeClr val="bg1"/>
                </a:solidFill>
              </a:rPr>
              <a:t> Kunde </a:t>
            </a:r>
            <a:r>
              <a:rPr lang="en-US" sz="3200" b="1" dirty="0" err="1">
                <a:solidFill>
                  <a:schemeClr val="bg1"/>
                </a:solidFill>
              </a:rPr>
              <a:t>ein</a:t>
            </a:r>
            <a:endParaRPr lang="en-US" sz="3200" b="1" dirty="0">
              <a:solidFill>
                <a:schemeClr val="bg1"/>
              </a:solidFill>
            </a:endParaRPr>
          </a:p>
          <a:p>
            <a:pPr marL="411425" indent="-411425"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200" b="1" dirty="0" err="1">
                <a:solidFill>
                  <a:schemeClr val="bg1"/>
                </a:solidFill>
              </a:rPr>
              <a:t>melde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dich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als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Vertriebspartner</a:t>
            </a:r>
            <a:r>
              <a:rPr lang="en-US" sz="3200" b="1" dirty="0">
                <a:solidFill>
                  <a:schemeClr val="bg1"/>
                </a:solidFill>
              </a:rPr>
              <a:t> an</a:t>
            </a:r>
          </a:p>
          <a:p>
            <a:pPr marL="411425" indent="-411425"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200" b="1" dirty="0" err="1">
                <a:solidFill>
                  <a:schemeClr val="bg1"/>
                </a:solidFill>
              </a:rPr>
              <a:t>verdiene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Einzelhandels</a:t>
            </a:r>
            <a:r>
              <a:rPr lang="en-US" sz="3200" b="1" dirty="0">
                <a:solidFill>
                  <a:schemeClr val="bg1"/>
                </a:solidFill>
              </a:rPr>
              <a:t>- und </a:t>
            </a:r>
            <a:r>
              <a:rPr lang="en-US" sz="3200" b="1" dirty="0" err="1">
                <a:solidFill>
                  <a:schemeClr val="bg1"/>
                </a:solidFill>
              </a:rPr>
              <a:t>Großhandels-Profite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en-US" sz="3200" b="1" dirty="0" err="1">
                <a:solidFill>
                  <a:schemeClr val="bg1"/>
                </a:solidFill>
              </a:rPr>
              <a:t>sowie</a:t>
            </a:r>
            <a:r>
              <a:rPr lang="en-US" sz="3200" b="1" dirty="0">
                <a:solidFill>
                  <a:schemeClr val="bg1"/>
                </a:solidFill>
              </a:rPr>
              <a:t> Overrides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03976">
            <a:off x="7742198" y="2442980"/>
            <a:ext cx="4485553" cy="3645772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7385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RELIVtheme">
  <a:themeElements>
    <a:clrScheme name="Reliv Colo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1B0"/>
      </a:accent1>
      <a:accent2>
        <a:srgbClr val="00A4E4"/>
      </a:accent2>
      <a:accent3>
        <a:srgbClr val="FFFFFF"/>
      </a:accent3>
      <a:accent4>
        <a:srgbClr val="F14723"/>
      </a:accent4>
      <a:accent5>
        <a:srgbClr val="F8971D"/>
      </a:accent5>
      <a:accent6>
        <a:srgbClr val="7BB931"/>
      </a:accent6>
      <a:hlink>
        <a:srgbClr val="00B1B0"/>
      </a:hlink>
      <a:folHlink>
        <a:srgbClr val="00A4E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1630</TotalTime>
  <Words>604</Words>
  <Application>Microsoft Office PowerPoint</Application>
  <PresentationFormat>Widescreen</PresentationFormat>
  <Paragraphs>108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Verdana</vt:lpstr>
      <vt:lpstr>RELIVtheme</vt:lpstr>
      <vt:lpstr>PowerPoint Presentation</vt:lpstr>
      <vt:lpstr>Reliv ist ein Wellness Unternehmen, das  Menschen dabei unterstützt, ein glückliches  und erfülltes Leben zu führen. </vt:lpstr>
      <vt:lpstr>Wir sind Reliv. Es ist toll dich kennzulernen.</vt:lpstr>
      <vt:lpstr>Das Bedürfnis nach einer ausgewogenen Ernährung</vt:lpstr>
      <vt:lpstr>PowerPoint Presentation</vt:lpstr>
      <vt:lpstr>Grundnährstoffe:  Jeder beginnt hier!</vt:lpstr>
      <vt:lpstr>Gezielte Lösungen</vt:lpstr>
      <vt:lpstr>Wir möchten jeden mit einer ausgewogenen Ernährung versorgen</vt:lpstr>
      <vt:lpstr>PowerPoint Presentation</vt:lpstr>
      <vt:lpstr>PowerPoint Presentation</vt:lpstr>
      <vt:lpstr>PowerPoint Presentation</vt:lpstr>
      <vt:lpstr>Die 5 Wege des Reliv Einkommens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Sei der beste Boss,  den du jemals hattest!</vt:lpstr>
      <vt:lpstr>2 Wege, um einzusteigen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Dominique Vill</dc:creator>
  <cp:lastModifiedBy>Sarah Grant</cp:lastModifiedBy>
  <cp:revision>87</cp:revision>
  <dcterms:created xsi:type="dcterms:W3CDTF">2018-11-21T11:55:20Z</dcterms:created>
  <dcterms:modified xsi:type="dcterms:W3CDTF">2023-02-09T11:10:52Z</dcterms:modified>
</cp:coreProperties>
</file>