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svg" ContentType="image/svg+xml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9" r:id="rId3"/>
    <p:sldId id="260" r:id="rId4"/>
    <p:sldId id="275" r:id="rId5"/>
    <p:sldId id="276" r:id="rId6"/>
    <p:sldId id="268" r:id="rId7"/>
    <p:sldId id="263" r:id="rId8"/>
    <p:sldId id="262" r:id="rId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272"/>
  </p:normalViewPr>
  <p:slideViewPr>
    <p:cSldViewPr snapToGrid="0">
      <p:cViewPr>
        <p:scale>
          <a:sx n="92" d="100"/>
          <a:sy n="92" d="100"/>
        </p:scale>
        <p:origin x="1744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E13B4C4-9FCA-41D4-BA3C-2950163795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AF0FDF3F-DC6A-46B0-B44A-F11C4B157D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9D0773E3-2B88-4D86-806F-849660861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8241B-B378-4E16-ABC9-315278059CDA}" type="datetimeFigureOut">
              <a:rPr lang="es-MX" smtClean="0"/>
              <a:t>27/06/19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02A5E80D-BFCA-47F7-93F8-0C2025D38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DF5BD732-3061-4DDB-B2B7-263B90A8F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60109-E50E-48B6-BD36-5F2387D3A7CF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3133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F0820A3-43B6-4EB5-9847-DE703E932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74EB2612-76D2-4AFE-8E25-74B2876372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096C3FBD-3BF2-48BE-AFD4-01DDA4CEC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8241B-B378-4E16-ABC9-315278059CDA}" type="datetimeFigureOut">
              <a:rPr lang="es-MX" smtClean="0"/>
              <a:t>27/06/19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70E42F14-FD01-41B5-8B0C-E6EE28773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9A69228B-46DB-4838-8279-EAF94AE32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60109-E50E-48B6-BD36-5F2387D3A7CF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007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1B4C34DE-44A2-4E80-B44A-91F0733966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60FA4DE3-879A-4950-830C-9449129D90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0EAF63D2-91A6-4F01-9C57-F802D0913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8241B-B378-4E16-ABC9-315278059CDA}" type="datetimeFigureOut">
              <a:rPr lang="es-MX" smtClean="0"/>
              <a:t>27/06/19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89A4799E-CF08-4770-BF21-E86F1ED31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09FB3104-24EE-4E03-9D40-FCA0FC292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60109-E50E-48B6-BD36-5F2387D3A7CF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0416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CB0C88B-443E-49EA-8468-5BF0F2F77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C06E112A-C868-4D76-BF70-7A9F6F89FB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08253071-F745-407D-A5C7-A4EFDD33F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8241B-B378-4E16-ABC9-315278059CDA}" type="datetimeFigureOut">
              <a:rPr lang="es-MX" smtClean="0"/>
              <a:t>27/06/19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BE868CF4-12A0-4FFE-BED7-10FF6F7F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B0C25007-BB26-4444-A093-52714A618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60109-E50E-48B6-BD36-5F2387D3A7CF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4191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AFACF90-A128-4518-AA14-C888BAADB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318DD319-A570-486D-AF5F-7D8E93FE7C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75634013-CEF6-4DD3-9362-DC6C99218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8241B-B378-4E16-ABC9-315278059CDA}" type="datetimeFigureOut">
              <a:rPr lang="es-MX" smtClean="0"/>
              <a:t>27/06/19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6E517D56-60B9-41B6-9B27-DFB2B48D6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77631EBE-A39C-439C-A5C6-A942F22DB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60109-E50E-48B6-BD36-5F2387D3A7CF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6764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14DCCE0-AF1C-492B-8422-AD1006DF9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C705B284-4D3A-42AA-95B2-DE120B6D3B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67F115A8-08F1-4F98-8F07-C0335B6C61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7D3FBA37-E48B-446E-8F8D-40A96F3C0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8241B-B378-4E16-ABC9-315278059CDA}" type="datetimeFigureOut">
              <a:rPr lang="es-MX" smtClean="0"/>
              <a:t>27/06/19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26934230-F1AF-4FB4-AE96-43C5D24B9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B1A337E0-3CCE-4757-A279-AD8920AA8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60109-E50E-48B6-BD36-5F2387D3A7CF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76069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B74CB73-0790-4D9A-866A-268067ED5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A896843D-A053-474C-BC7B-90BA17E957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1664DF22-BBF6-428C-A37A-EFF683C91F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15551AC5-B884-4ACC-87CB-63083D70C3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8FD78060-24DC-4408-8548-CB8C60AFB7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2620D499-573E-4AC3-AB98-BD6B6C5C2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8241B-B378-4E16-ABC9-315278059CDA}" type="datetimeFigureOut">
              <a:rPr lang="es-MX" smtClean="0"/>
              <a:t>27/06/19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764585C6-93C1-416B-B4FD-96AA2C56C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26007C2D-D07C-4577-B924-BA8681BF3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60109-E50E-48B6-BD36-5F2387D3A7CF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7733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189B733-0FCA-40A4-88E7-1308F44E7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361CAD04-9351-4B93-A003-C664A15B3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8241B-B378-4E16-ABC9-315278059CDA}" type="datetimeFigureOut">
              <a:rPr lang="es-MX" smtClean="0"/>
              <a:t>27/06/19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C29371C0-D23F-4CE8-BC02-9083F122A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27E0ABFE-8092-406D-8CD3-6751A2CFC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60109-E50E-48B6-BD36-5F2387D3A7CF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1169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BE7F4A1F-F46C-47E1-B8B7-6B3CB40B4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8241B-B378-4E16-ABC9-315278059CDA}" type="datetimeFigureOut">
              <a:rPr lang="es-MX" smtClean="0"/>
              <a:t>27/06/19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29EA09F7-62CB-4F92-B057-E93EB349B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22519897-37B3-4669-9A4D-DCC346AF8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60109-E50E-48B6-BD36-5F2387D3A7CF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33786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4636A22-29BD-4613-AD93-7414D0B95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1DD560B0-5894-4DB3-A246-869CF01BB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AF497F77-9ED7-46D1-B2D2-F2C283CF39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87160167-90AE-43C0-AFB3-9238C1ECD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8241B-B378-4E16-ABC9-315278059CDA}" type="datetimeFigureOut">
              <a:rPr lang="es-MX" smtClean="0"/>
              <a:t>27/06/19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55A412B9-A1F4-42DD-9CF9-AD06E5554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388A1B16-3143-45FA-9501-F93D27797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60109-E50E-48B6-BD36-5F2387D3A7CF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424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5FFFAF1-7814-45B6-8EFD-ED242B1C6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AA1F4BC7-D2D9-41D2-9161-B66D2A53F4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87291968-7524-4F62-914E-537EE7AA8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05FFCE58-3B4D-4A6E-A2B6-5DC0F7343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8241B-B378-4E16-ABC9-315278059CDA}" type="datetimeFigureOut">
              <a:rPr lang="es-MX" smtClean="0"/>
              <a:t>27/06/19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B18A0FA9-6915-44A6-9711-17846E849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C1FA2260-2B8A-4BD3-832F-72243E9A9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60109-E50E-48B6-BD36-5F2387D3A7CF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01549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2A546098-5041-4FCD-9448-A77D87941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CCF7F4DB-75E0-4067-B149-7762752D71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371A2C66-6938-4D5B-8FEF-979037C850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8241B-B378-4E16-ABC9-315278059CDA}" type="datetimeFigureOut">
              <a:rPr lang="es-MX" smtClean="0"/>
              <a:t>27/06/19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732A935D-88E0-4A93-8892-21DEC89504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A295A7EB-6E90-4907-B50A-CB693ACC64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60109-E50E-48B6-BD36-5F2387D3A7CF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8141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Relationship Id="rId3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7.svg"/><Relationship Id="rId8" Type="http://schemas.openxmlformats.org/officeDocument/2006/relationships/image" Target="../media/image13.png"/><Relationship Id="rId9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182" y="-636833"/>
            <a:ext cx="5057248" cy="767494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75" y="466400"/>
            <a:ext cx="4265898" cy="136384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491" y="2964873"/>
            <a:ext cx="4627421" cy="3519054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2147455" y="3876897"/>
            <a:ext cx="424993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400" i="1" dirty="0"/>
              <a:t>El Hotel </a:t>
            </a:r>
            <a:r>
              <a:rPr lang="es-ES_tradnl" sz="1400" i="1" dirty="0" err="1"/>
              <a:t>Dreams</a:t>
            </a:r>
            <a:r>
              <a:rPr lang="es-ES_tradnl" sz="1400" i="1" dirty="0"/>
              <a:t> Vista Cancún es un lujoso Resort ubicado en el paraíso del caribe Mexicano, Cancún Concepto Todo Incluido con restaurantes de Especialidad, Heladería gourmet, 6 Bares, una Novedosa Plaza Comercial además de contar con un campo de Golf profesional, inmerso en la modernidad y alta tecnología, todas las habitaciones cuentan con una espectacular vista al mar. </a:t>
            </a:r>
            <a:endParaRPr lang="es-ES_tradnl" sz="1400" i="1" dirty="0" smtClean="0"/>
          </a:p>
          <a:p>
            <a:pPr algn="ctr"/>
            <a:r>
              <a:rPr lang="es-ES_tradnl" sz="1400" i="1" dirty="0" smtClean="0"/>
              <a:t>¡</a:t>
            </a:r>
            <a:r>
              <a:rPr lang="es-ES_tradnl" sz="1400" i="1" dirty="0"/>
              <a:t>Será el viaje de tus sueños!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116" y="2185672"/>
            <a:ext cx="1588942" cy="1558402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2919896" y="6041045"/>
            <a:ext cx="2535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err="1"/>
              <a:t>r</a:t>
            </a:r>
            <a:r>
              <a:rPr lang="es-ES_tradnl" b="1" dirty="0" err="1" smtClean="0"/>
              <a:t>eliv.mx</a:t>
            </a:r>
            <a:r>
              <a:rPr lang="es-ES_tradnl" b="1" dirty="0" smtClean="0"/>
              <a:t>/</a:t>
            </a:r>
            <a:r>
              <a:rPr lang="es-ES_tradnl" b="1" dirty="0" err="1" smtClean="0"/>
              <a:t>dreamsvista</a:t>
            </a:r>
            <a:endParaRPr lang="es-ES_tradnl" b="1" dirty="0"/>
          </a:p>
        </p:txBody>
      </p:sp>
    </p:spTree>
    <p:extLst>
      <p:ext uri="{BB962C8B-B14F-4D97-AF65-F5344CB8AC3E}">
        <p14:creationId xmlns:p14="http://schemas.microsoft.com/office/powerpoint/2010/main" val="80034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="" xmlns:a16="http://schemas.microsoft.com/office/drawing/2014/main" id="{EC86ABEF-3736-4C68-926C-F9ADCF58B14E}"/>
              </a:ext>
            </a:extLst>
          </p:cNvPr>
          <p:cNvSpPr/>
          <p:nvPr/>
        </p:nvSpPr>
        <p:spPr>
          <a:xfrm>
            <a:off x="0" y="5946968"/>
            <a:ext cx="12192000" cy="91756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b="1" dirty="0"/>
              <a:t>                                                                                                        </a:t>
            </a:r>
            <a:endParaRPr lang="es-MX" sz="3600" dirty="0"/>
          </a:p>
        </p:txBody>
      </p:sp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06A8D8E6-DB99-4F9C-A481-A09F73F996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386" y="792549"/>
            <a:ext cx="4263069" cy="319730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14652B42-4F31-4887-A4C2-69CD0F029140}"/>
              </a:ext>
            </a:extLst>
          </p:cNvPr>
          <p:cNvSpPr txBox="1"/>
          <p:nvPr/>
        </p:nvSpPr>
        <p:spPr>
          <a:xfrm>
            <a:off x="-1" y="-25223"/>
            <a:ext cx="12191999" cy="86177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5000" b="1" dirty="0">
                <a:solidFill>
                  <a:schemeClr val="bg1"/>
                </a:solidFill>
              </a:rPr>
              <a:t>CÓMO GANAR </a:t>
            </a:r>
            <a:r>
              <a:rPr lang="es-MX" sz="5000" b="1" dirty="0" smtClean="0">
                <a:solidFill>
                  <a:schemeClr val="bg1"/>
                </a:solidFill>
              </a:rPr>
              <a:t>TUS </a:t>
            </a:r>
            <a:r>
              <a:rPr lang="es-MX" sz="5000" b="1" dirty="0">
                <a:solidFill>
                  <a:schemeClr val="bg1"/>
                </a:solidFill>
              </a:rPr>
              <a:t>“CRÉDITOS DE VIAJE”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E012C31F-3611-4B80-A7F0-297BB5FD9006}"/>
              </a:ext>
            </a:extLst>
          </p:cNvPr>
          <p:cNvSpPr/>
          <p:nvPr/>
        </p:nvSpPr>
        <p:spPr>
          <a:xfrm>
            <a:off x="706582" y="4538552"/>
            <a:ext cx="11250612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MX" sz="1600" dirty="0"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VIAJE 1 PERSONA EN OCUPACIÓN DOBLE INCLUYE TRASLADO AL HOTEL 		25,000 CRÉDITOS</a:t>
            </a:r>
            <a:endParaRPr lang="es-MX" sz="2800" dirty="0">
              <a:effectLst/>
              <a:latin typeface="Berlin Sans FB Demi" panose="020E080202050202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MX" sz="1600" dirty="0"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VIAJE 1 PERSONA EN OCUPACIÓN DOBLE INCLUYE TRANSPORTACIÓN AEREA	34,000 CRÉDITOS</a:t>
            </a:r>
            <a:endParaRPr lang="es-MX" sz="2800" dirty="0">
              <a:effectLst/>
              <a:latin typeface="Berlin Sans FB Demi" panose="020E080202050202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MX" sz="1600" dirty="0"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VIAJE 2 PERSONAS EN OCUPACIÓN DOBLE INCLUYE TRANSPORTACIÓN AEREA	60,000 CRÉDITOS</a:t>
            </a:r>
            <a:endParaRPr lang="es-MX" sz="2800" dirty="0">
              <a:effectLst/>
              <a:latin typeface="Berlin Sans FB Demi" panose="020E080202050202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600" dirty="0"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sz="16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982" y="5993079"/>
            <a:ext cx="2170378" cy="69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19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79AA1052-64DB-4EF3-8B95-6C95BCA12C20}"/>
              </a:ext>
            </a:extLst>
          </p:cNvPr>
          <p:cNvSpPr/>
          <p:nvPr/>
        </p:nvSpPr>
        <p:spPr>
          <a:xfrm>
            <a:off x="0" y="5949036"/>
            <a:ext cx="12192000" cy="91549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000" dirty="0"/>
          </a:p>
        </p:txBody>
      </p:sp>
      <p:sp>
        <p:nvSpPr>
          <p:cNvPr id="14" name="Rectángulo 13">
            <a:extLst>
              <a:ext uri="{FF2B5EF4-FFF2-40B4-BE49-F238E27FC236}">
                <a16:creationId xmlns="" xmlns:a16="http://schemas.microsoft.com/office/drawing/2014/main" id="{1F375F73-8361-453E-85A8-0D67F488D92B}"/>
              </a:ext>
            </a:extLst>
          </p:cNvPr>
          <p:cNvSpPr/>
          <p:nvPr/>
        </p:nvSpPr>
        <p:spPr>
          <a:xfrm>
            <a:off x="1677587" y="980515"/>
            <a:ext cx="89575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b="1" dirty="0">
                <a:latin typeface="LFTEticaCompressed-Bold"/>
              </a:rPr>
              <a:t>El ABC para ganar Créditos </a:t>
            </a:r>
            <a:r>
              <a:rPr lang="es-MX" sz="3200" b="1" dirty="0" smtClean="0">
                <a:latin typeface="LFTEticaCompressed-Bold"/>
              </a:rPr>
              <a:t>de Viaje</a:t>
            </a:r>
            <a:endParaRPr lang="es-MX" sz="3200" dirty="0"/>
          </a:p>
        </p:txBody>
      </p:sp>
      <p:pic>
        <p:nvPicPr>
          <p:cNvPr id="17" name="Imagen 16">
            <a:extLst>
              <a:ext uri="{FF2B5EF4-FFF2-40B4-BE49-F238E27FC236}">
                <a16:creationId xmlns="" xmlns:a16="http://schemas.microsoft.com/office/drawing/2014/main" id="{F52B4F49-9D2C-4284-9259-E4414981F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6976" y="2070645"/>
            <a:ext cx="1808378" cy="1752735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="" xmlns:a16="http://schemas.microsoft.com/office/drawing/2014/main" id="{1714FF4E-06E6-4323-ADF9-CD731A22E6EB}"/>
              </a:ext>
            </a:extLst>
          </p:cNvPr>
          <p:cNvSpPr txBox="1"/>
          <p:nvPr/>
        </p:nvSpPr>
        <p:spPr>
          <a:xfrm>
            <a:off x="7361957" y="3194128"/>
            <a:ext cx="150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rgbClr val="002060"/>
                </a:solidFill>
              </a:rPr>
              <a:t>1000 VP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="" xmlns:a16="http://schemas.microsoft.com/office/drawing/2014/main" id="{356F4138-FEC3-4ACA-90F7-5BA59433CD7B}"/>
              </a:ext>
            </a:extLst>
          </p:cNvPr>
          <p:cNvSpPr txBox="1"/>
          <p:nvPr/>
        </p:nvSpPr>
        <p:spPr>
          <a:xfrm>
            <a:off x="7257668" y="2690159"/>
            <a:ext cx="1581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/>
              <a:t>JULIO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204B8650-2565-4642-B137-F00852F0C6DF}"/>
              </a:ext>
            </a:extLst>
          </p:cNvPr>
          <p:cNvSpPr txBox="1"/>
          <p:nvPr/>
        </p:nvSpPr>
        <p:spPr>
          <a:xfrm>
            <a:off x="-1" y="-25223"/>
            <a:ext cx="12191999" cy="86177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5000" b="1">
                <a:solidFill>
                  <a:schemeClr val="bg1"/>
                </a:solidFill>
              </a:rPr>
              <a:t>CÓMO GANAR LOS “CRÉDITOS DE VIAJE”</a:t>
            </a:r>
            <a:endParaRPr lang="es-MX" sz="5000" b="1" dirty="0">
              <a:solidFill>
                <a:schemeClr val="bg1"/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604B5241-BC4B-4B19-B5BC-625F6871B749}"/>
              </a:ext>
            </a:extLst>
          </p:cNvPr>
          <p:cNvSpPr/>
          <p:nvPr/>
        </p:nvSpPr>
        <p:spPr>
          <a:xfrm>
            <a:off x="620431" y="1879401"/>
            <a:ext cx="6096000" cy="18269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BASES PARA GANAR CRÉDITOS DE VIAJE</a:t>
            </a:r>
            <a:endParaRPr lang="es-MX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s-MX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crédito de Viaje = </a:t>
            </a:r>
            <a:r>
              <a:rPr lang="es-MX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PGPV (Punto de Volumen </a:t>
            </a:r>
            <a:r>
              <a:rPr lang="es-MX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Grupal y Personal)</a:t>
            </a:r>
            <a:endParaRPr lang="es-MX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s-MX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VP puede ser acumulado en varios pedidos durante el mismo mes</a:t>
            </a:r>
            <a:endParaRPr lang="es-MX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417E5968-16F7-4C6A-855C-7385FBA55B55}"/>
              </a:ext>
            </a:extLst>
          </p:cNvPr>
          <p:cNvSpPr/>
          <p:nvPr/>
        </p:nvSpPr>
        <p:spPr>
          <a:xfrm>
            <a:off x="734948" y="4300947"/>
            <a:ext cx="6096000" cy="14549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lphaUcParenR"/>
            </a:pPr>
            <a:r>
              <a:rPr lang="es-MX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través de PEDIDOS</a:t>
            </a:r>
            <a:endParaRPr lang="es-MX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s-MX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Ejemplo: Compra 1000 PV en Julio y Gana 1000 Créditos de Viaje</a:t>
            </a:r>
            <a:endParaRPr lang="es-MX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727" y="6147597"/>
            <a:ext cx="1830941" cy="58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42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1D703EBF-26C1-40C9-8F3E-E3BA203A93E8}"/>
              </a:ext>
            </a:extLst>
          </p:cNvPr>
          <p:cNvSpPr/>
          <p:nvPr/>
        </p:nvSpPr>
        <p:spPr>
          <a:xfrm>
            <a:off x="-3" y="6098554"/>
            <a:ext cx="12192000" cy="87028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 dirty="0"/>
          </a:p>
        </p:txBody>
      </p:sp>
      <p:pic>
        <p:nvPicPr>
          <p:cNvPr id="17" name="Imagen 16">
            <a:extLst>
              <a:ext uri="{FF2B5EF4-FFF2-40B4-BE49-F238E27FC236}">
                <a16:creationId xmlns="" xmlns:a16="http://schemas.microsoft.com/office/drawing/2014/main" id="{2110BD21-C2D0-4A4C-BEB3-BCCA7296C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9174" y="836551"/>
            <a:ext cx="1548247" cy="1500608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="" xmlns:a16="http://schemas.microsoft.com/office/drawing/2014/main" id="{05475777-FE63-4C41-915F-1CAD0AB485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8752" y="2028892"/>
            <a:ext cx="4000847" cy="975445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="" xmlns:a16="http://schemas.microsoft.com/office/drawing/2014/main" id="{07DE428F-B466-4A47-B587-7393C668049B}"/>
              </a:ext>
            </a:extLst>
          </p:cNvPr>
          <p:cNvSpPr txBox="1"/>
          <p:nvPr/>
        </p:nvSpPr>
        <p:spPr>
          <a:xfrm>
            <a:off x="8172450" y="3181925"/>
            <a:ext cx="805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rgbClr val="FF0000"/>
                </a:solidFill>
              </a:rPr>
              <a:t>500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="" xmlns:a16="http://schemas.microsoft.com/office/drawing/2014/main" id="{7576F894-3C3F-452E-9ECF-F9D882C2E977}"/>
              </a:ext>
            </a:extLst>
          </p:cNvPr>
          <p:cNvSpPr txBox="1"/>
          <p:nvPr/>
        </p:nvSpPr>
        <p:spPr>
          <a:xfrm>
            <a:off x="9183460" y="3181925"/>
            <a:ext cx="805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rgbClr val="FF0000"/>
                </a:solidFill>
              </a:rPr>
              <a:t>500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="" xmlns:a16="http://schemas.microsoft.com/office/drawing/2014/main" id="{FC5C08CC-65F4-4AF4-BDA4-4BD4E7E35759}"/>
              </a:ext>
            </a:extLst>
          </p:cNvPr>
          <p:cNvSpPr txBox="1"/>
          <p:nvPr/>
        </p:nvSpPr>
        <p:spPr>
          <a:xfrm>
            <a:off x="10151339" y="3202791"/>
            <a:ext cx="805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rgbClr val="FF0000"/>
                </a:solidFill>
              </a:rPr>
              <a:t>500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="" xmlns:a16="http://schemas.microsoft.com/office/drawing/2014/main" id="{AA09C235-508F-4D28-8EBA-89199FF3A1D2}"/>
              </a:ext>
            </a:extLst>
          </p:cNvPr>
          <p:cNvSpPr txBox="1"/>
          <p:nvPr/>
        </p:nvSpPr>
        <p:spPr>
          <a:xfrm>
            <a:off x="11162349" y="3211731"/>
            <a:ext cx="805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rgbClr val="FF0000"/>
                </a:solidFill>
              </a:rPr>
              <a:t>500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="" xmlns:a16="http://schemas.microsoft.com/office/drawing/2014/main" id="{A1CFA45A-5822-4348-B9AE-070CDE65C028}"/>
              </a:ext>
            </a:extLst>
          </p:cNvPr>
          <p:cNvSpPr txBox="1"/>
          <p:nvPr/>
        </p:nvSpPr>
        <p:spPr>
          <a:xfrm>
            <a:off x="8073727" y="1094102"/>
            <a:ext cx="40214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/>
              <a:t>JULIO</a:t>
            </a:r>
          </a:p>
          <a:p>
            <a:r>
              <a:rPr lang="es-MX" sz="2800" dirty="0"/>
              <a:t>TOTAL = 2,000 CREDITOS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="" xmlns:a16="http://schemas.microsoft.com/office/drawing/2014/main" id="{71F37858-1A67-4E52-9EC4-CF44EFEBAC94}"/>
              </a:ext>
            </a:extLst>
          </p:cNvPr>
          <p:cNvSpPr txBox="1"/>
          <p:nvPr/>
        </p:nvSpPr>
        <p:spPr>
          <a:xfrm>
            <a:off x="9094351" y="5433198"/>
            <a:ext cx="877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rgbClr val="FF0000"/>
                </a:solidFill>
              </a:rPr>
              <a:t>500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="" xmlns:a16="http://schemas.microsoft.com/office/drawing/2014/main" id="{FE8DE9B4-743A-4FA6-9C86-03225FC8F1E4}"/>
              </a:ext>
            </a:extLst>
          </p:cNvPr>
          <p:cNvSpPr txBox="1"/>
          <p:nvPr/>
        </p:nvSpPr>
        <p:spPr>
          <a:xfrm>
            <a:off x="10583889" y="5414148"/>
            <a:ext cx="805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rgbClr val="FF0000"/>
                </a:solidFill>
              </a:rPr>
              <a:t>500</a:t>
            </a:r>
          </a:p>
        </p:txBody>
      </p:sp>
      <p:pic>
        <p:nvPicPr>
          <p:cNvPr id="26" name="Imagen 25">
            <a:extLst>
              <a:ext uri="{FF2B5EF4-FFF2-40B4-BE49-F238E27FC236}">
                <a16:creationId xmlns="" xmlns:a16="http://schemas.microsoft.com/office/drawing/2014/main" id="{9C3FE650-60AF-4E57-9159-30D6B4DD20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2996" y="4418101"/>
            <a:ext cx="1074513" cy="960203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="" xmlns:a16="http://schemas.microsoft.com/office/drawing/2014/main" id="{077078E7-6982-43FB-8B95-B1A2E73CE9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2889" y="4434566"/>
            <a:ext cx="1013548" cy="914479"/>
          </a:xfrm>
          <a:prstGeom prst="rect">
            <a:avLst/>
          </a:prstGeom>
        </p:spPr>
      </p:pic>
      <p:sp>
        <p:nvSpPr>
          <p:cNvPr id="28" name="CuadroTexto 27">
            <a:extLst>
              <a:ext uri="{FF2B5EF4-FFF2-40B4-BE49-F238E27FC236}">
                <a16:creationId xmlns="" xmlns:a16="http://schemas.microsoft.com/office/drawing/2014/main" id="{A76B568C-EB11-434B-8708-E47BDB8184A5}"/>
              </a:ext>
            </a:extLst>
          </p:cNvPr>
          <p:cNvSpPr txBox="1"/>
          <p:nvPr/>
        </p:nvSpPr>
        <p:spPr>
          <a:xfrm>
            <a:off x="8091731" y="3809560"/>
            <a:ext cx="3797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/>
              <a:t>TOTAL = 1,000 CREDITOS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626B05D9-AF75-4338-9EB3-EC305D1CA25D}"/>
              </a:ext>
            </a:extLst>
          </p:cNvPr>
          <p:cNvSpPr txBox="1"/>
          <p:nvPr/>
        </p:nvSpPr>
        <p:spPr>
          <a:xfrm>
            <a:off x="8209901" y="1794892"/>
            <a:ext cx="5015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/>
              <a:t>ALEX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="" xmlns:a16="http://schemas.microsoft.com/office/drawing/2014/main" id="{D02C66E8-31A4-48C4-A4D2-FAC7A4F9ABC5}"/>
              </a:ext>
            </a:extLst>
          </p:cNvPr>
          <p:cNvSpPr txBox="1"/>
          <p:nvPr/>
        </p:nvSpPr>
        <p:spPr>
          <a:xfrm>
            <a:off x="9252423" y="1814352"/>
            <a:ext cx="5556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/>
              <a:t>ROSA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="" xmlns:a16="http://schemas.microsoft.com/office/drawing/2014/main" id="{D40B31A1-2FC0-4CF8-88F0-85ABD7819E35}"/>
              </a:ext>
            </a:extLst>
          </p:cNvPr>
          <p:cNvSpPr txBox="1"/>
          <p:nvPr/>
        </p:nvSpPr>
        <p:spPr>
          <a:xfrm>
            <a:off x="10211111" y="1781137"/>
            <a:ext cx="5015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/>
              <a:t>RENÉ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="" xmlns:a16="http://schemas.microsoft.com/office/drawing/2014/main" id="{FDB1633F-9B7E-4F8D-88D9-869FBA619A76}"/>
              </a:ext>
            </a:extLst>
          </p:cNvPr>
          <p:cNvSpPr txBox="1"/>
          <p:nvPr/>
        </p:nvSpPr>
        <p:spPr>
          <a:xfrm>
            <a:off x="11243282" y="1762824"/>
            <a:ext cx="5015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/>
              <a:t>LUZ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="" xmlns:a16="http://schemas.microsoft.com/office/drawing/2014/main" id="{55555880-08A6-4922-A936-C80FB6E20414}"/>
              </a:ext>
            </a:extLst>
          </p:cNvPr>
          <p:cNvSpPr txBox="1"/>
          <p:nvPr/>
        </p:nvSpPr>
        <p:spPr>
          <a:xfrm>
            <a:off x="9165707" y="4177565"/>
            <a:ext cx="5015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/>
              <a:t>ALEX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="" xmlns:a16="http://schemas.microsoft.com/office/drawing/2014/main" id="{F1A341AF-FC4D-4852-AB5A-D99865AC3091}"/>
              </a:ext>
            </a:extLst>
          </p:cNvPr>
          <p:cNvSpPr txBox="1"/>
          <p:nvPr/>
        </p:nvSpPr>
        <p:spPr>
          <a:xfrm>
            <a:off x="10660783" y="4177565"/>
            <a:ext cx="5015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/>
              <a:t>LUZ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E11343A3-FC1A-4BB7-A358-65D85F29F055}"/>
              </a:ext>
            </a:extLst>
          </p:cNvPr>
          <p:cNvSpPr txBox="1"/>
          <p:nvPr/>
        </p:nvSpPr>
        <p:spPr>
          <a:xfrm>
            <a:off x="8134746" y="3555001"/>
            <a:ext cx="1048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AGOSTO</a:t>
            </a:r>
            <a:endParaRPr lang="es-MX" dirty="0"/>
          </a:p>
        </p:txBody>
      </p:sp>
      <p:sp>
        <p:nvSpPr>
          <p:cNvPr id="34" name="CuadroTexto 33">
            <a:extLst>
              <a:ext uri="{FF2B5EF4-FFF2-40B4-BE49-F238E27FC236}">
                <a16:creationId xmlns="" xmlns:a16="http://schemas.microsoft.com/office/drawing/2014/main" id="{B2A3D8A9-3EF4-4BC8-848E-AF6CE64F8BD4}"/>
              </a:ext>
            </a:extLst>
          </p:cNvPr>
          <p:cNvSpPr txBox="1"/>
          <p:nvPr/>
        </p:nvSpPr>
        <p:spPr>
          <a:xfrm>
            <a:off x="-1" y="-25223"/>
            <a:ext cx="12191999" cy="86177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5000" b="1">
                <a:solidFill>
                  <a:schemeClr val="bg1"/>
                </a:solidFill>
              </a:rPr>
              <a:t>CÓMO GANAR LOS “CRÉDITOS DE VIAJE”</a:t>
            </a:r>
            <a:endParaRPr lang="es-MX" sz="5000" b="1" dirty="0">
              <a:solidFill>
                <a:schemeClr val="bg1"/>
              </a:solidFill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7C1AD6B0-C072-42D6-AE46-F4CB3D3ED351}"/>
              </a:ext>
            </a:extLst>
          </p:cNvPr>
          <p:cNvSpPr/>
          <p:nvPr/>
        </p:nvSpPr>
        <p:spPr>
          <a:xfrm>
            <a:off x="224177" y="1537573"/>
            <a:ext cx="6096000" cy="38407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s-MX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 </a:t>
            </a: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través de RECLUTAMIENTO</a:t>
            </a:r>
            <a:endParaRPr lang="es-MX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Basado en el PV de Nuevos Clientes, Clientes preferentes y Distribuidores; </a:t>
            </a:r>
            <a:r>
              <a:rPr lang="es-MX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personalmente patrocinados</a:t>
            </a:r>
            <a:endParaRPr lang="es-MX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través </a:t>
            </a:r>
            <a:r>
              <a:rPr lang="es-MX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PV de RECOMPRAS hechas en los meses subsecuentes por </a:t>
            </a:r>
            <a:r>
              <a:rPr lang="es-MX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tus </a:t>
            </a: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Nuevos Clientes, Clientes </a:t>
            </a:r>
            <a:r>
              <a:rPr lang="es-MX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Preferentes </a:t>
            </a: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Distribuidores </a:t>
            </a:r>
            <a:r>
              <a:rPr lang="es-MX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personalmente patrocinados</a:t>
            </a:r>
            <a:endParaRPr lang="es-MX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07000"/>
              </a:lnSpc>
              <a:spcAft>
                <a:spcPts val="800"/>
              </a:spcAft>
            </a:pP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Ejemplo: Patrocinaste en Julio a 4 nuevos Distribuidores con </a:t>
            </a:r>
            <a:r>
              <a:rPr lang="es-MX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Arranque </a:t>
            </a: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s-MX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ápido</a:t>
            </a: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cada uno, entonces tú obtendrás 2,000 Créditos de Viaje</a:t>
            </a:r>
            <a:endParaRPr lang="es-MX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07000"/>
              </a:lnSpc>
              <a:spcAft>
                <a:spcPts val="800"/>
              </a:spcAft>
            </a:pP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Ejemplo: 2 de esos Distribuidores Patrocinados en Julio vuelven a comprar 500 PV en Agosto, cada uno, entonces tu obtendrás 1000 Créditos de Viaje</a:t>
            </a:r>
            <a:endParaRPr lang="es-MX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5" name="Imagen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488" y="6216342"/>
            <a:ext cx="1982621" cy="63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53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8" grpId="0"/>
      <p:bldP spid="32" grpId="0"/>
      <p:bldP spid="33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1D703EBF-26C1-40C9-8F3E-E3BA203A93E8}"/>
              </a:ext>
            </a:extLst>
          </p:cNvPr>
          <p:cNvSpPr/>
          <p:nvPr/>
        </p:nvSpPr>
        <p:spPr>
          <a:xfrm>
            <a:off x="0" y="6087843"/>
            <a:ext cx="12192000" cy="77668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CuadroTexto 22">
            <a:extLst>
              <a:ext uri="{FF2B5EF4-FFF2-40B4-BE49-F238E27FC236}">
                <a16:creationId xmlns="" xmlns:a16="http://schemas.microsoft.com/office/drawing/2014/main" id="{A1CFA45A-5822-4348-B9AE-070CDE65C028}"/>
              </a:ext>
            </a:extLst>
          </p:cNvPr>
          <p:cNvSpPr txBox="1"/>
          <p:nvPr/>
        </p:nvSpPr>
        <p:spPr>
          <a:xfrm>
            <a:off x="7932000" y="2191471"/>
            <a:ext cx="3998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solidFill>
                  <a:srgbClr val="0070C0"/>
                </a:solidFill>
              </a:rPr>
              <a:t>JULIO = </a:t>
            </a:r>
            <a:r>
              <a:rPr lang="es-MX" sz="2800" dirty="0">
                <a:solidFill>
                  <a:srgbClr val="FF0000"/>
                </a:solidFill>
              </a:rPr>
              <a:t>3,800</a:t>
            </a:r>
            <a:r>
              <a:rPr lang="es-MX" sz="2800" dirty="0">
                <a:solidFill>
                  <a:srgbClr val="0070C0"/>
                </a:solidFill>
              </a:rPr>
              <a:t> CREDITOS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="" xmlns:a16="http://schemas.microsoft.com/office/drawing/2014/main" id="{A39821C3-0427-4C20-A6A9-6BD8D89CB41B}"/>
              </a:ext>
            </a:extLst>
          </p:cNvPr>
          <p:cNvGrpSpPr/>
          <p:nvPr/>
        </p:nvGrpSpPr>
        <p:grpSpPr>
          <a:xfrm>
            <a:off x="1242437" y="982172"/>
            <a:ext cx="4850268" cy="5105671"/>
            <a:chOff x="3617691" y="787125"/>
            <a:chExt cx="4850268" cy="5105671"/>
          </a:xfrm>
        </p:grpSpPr>
        <p:pic>
          <p:nvPicPr>
            <p:cNvPr id="17" name="Imagen 16">
              <a:extLst>
                <a:ext uri="{FF2B5EF4-FFF2-40B4-BE49-F238E27FC236}">
                  <a16:creationId xmlns="" xmlns:a16="http://schemas.microsoft.com/office/drawing/2014/main" id="{2110BD21-C2D0-4A4C-BEB3-BCCA7296CA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21876" y="787125"/>
              <a:ext cx="1548247" cy="1500608"/>
            </a:xfrm>
            <a:prstGeom prst="rect">
              <a:avLst/>
            </a:prstGeom>
          </p:spPr>
        </p:pic>
        <p:pic>
          <p:nvPicPr>
            <p:cNvPr id="18" name="Imagen 17">
              <a:extLst>
                <a:ext uri="{FF2B5EF4-FFF2-40B4-BE49-F238E27FC236}">
                  <a16:creationId xmlns="" xmlns:a16="http://schemas.microsoft.com/office/drawing/2014/main" id="{05475777-FE63-4C41-915F-1CAD0AB485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17691" y="2332183"/>
              <a:ext cx="4814818" cy="1173899"/>
            </a:xfrm>
            <a:prstGeom prst="rect">
              <a:avLst/>
            </a:prstGeom>
          </p:spPr>
        </p:pic>
        <p:sp>
          <p:nvSpPr>
            <p:cNvPr id="19" name="CuadroTexto 18">
              <a:extLst>
                <a:ext uri="{FF2B5EF4-FFF2-40B4-BE49-F238E27FC236}">
                  <a16:creationId xmlns="" xmlns:a16="http://schemas.microsoft.com/office/drawing/2014/main" id="{07DE428F-B466-4A47-B587-7393C668049B}"/>
                </a:ext>
              </a:extLst>
            </p:cNvPr>
            <p:cNvSpPr txBox="1"/>
            <p:nvPr/>
          </p:nvSpPr>
          <p:spPr>
            <a:xfrm>
              <a:off x="3689053" y="3520526"/>
              <a:ext cx="10537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800" dirty="0">
                  <a:solidFill>
                    <a:srgbClr val="FF0000"/>
                  </a:solidFill>
                </a:rPr>
                <a:t>500</a:t>
              </a:r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="" xmlns:a16="http://schemas.microsoft.com/office/drawing/2014/main" id="{7576F894-3C3F-452E-9ECF-F9D882C2E977}"/>
                </a:ext>
              </a:extLst>
            </p:cNvPr>
            <p:cNvSpPr txBox="1"/>
            <p:nvPr/>
          </p:nvSpPr>
          <p:spPr>
            <a:xfrm>
              <a:off x="4971318" y="3465065"/>
              <a:ext cx="10537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800" dirty="0">
                  <a:solidFill>
                    <a:srgbClr val="FF0000"/>
                  </a:solidFill>
                </a:rPr>
                <a:t>500</a:t>
              </a:r>
              <a:endParaRPr lang="es-MX" sz="2800" dirty="0">
                <a:solidFill>
                  <a:srgbClr val="FF6600"/>
                </a:solidFill>
              </a:endParaRP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="" xmlns:a16="http://schemas.microsoft.com/office/drawing/2014/main" id="{FC5C08CC-65F4-4AF4-BDA4-4BD4E7E35759}"/>
                </a:ext>
              </a:extLst>
            </p:cNvPr>
            <p:cNvSpPr txBox="1"/>
            <p:nvPr/>
          </p:nvSpPr>
          <p:spPr>
            <a:xfrm>
              <a:off x="6095999" y="3447246"/>
              <a:ext cx="10537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800" dirty="0">
                  <a:solidFill>
                    <a:srgbClr val="FF0000"/>
                  </a:solidFill>
                </a:rPr>
                <a:t>500</a:t>
              </a:r>
              <a:endParaRPr lang="es-MX" sz="2800" dirty="0">
                <a:solidFill>
                  <a:srgbClr val="FF6600"/>
                </a:solidFill>
              </a:endParaRP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="" xmlns:a16="http://schemas.microsoft.com/office/drawing/2014/main" id="{AA09C235-508F-4D28-8EBA-89199FF3A1D2}"/>
                </a:ext>
              </a:extLst>
            </p:cNvPr>
            <p:cNvSpPr txBox="1"/>
            <p:nvPr/>
          </p:nvSpPr>
          <p:spPr>
            <a:xfrm>
              <a:off x="7414177" y="3414352"/>
              <a:ext cx="10537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800" dirty="0">
                  <a:solidFill>
                    <a:srgbClr val="FF0000"/>
                  </a:solidFill>
                </a:rPr>
                <a:t>500</a:t>
              </a:r>
              <a:endParaRPr lang="es-MX" sz="2800" dirty="0">
                <a:solidFill>
                  <a:srgbClr val="0070C0"/>
                </a:solidFill>
              </a:endParaRPr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="" xmlns:a16="http://schemas.microsoft.com/office/drawing/2014/main" id="{71F37858-1A67-4E52-9EC4-CF44EFEBAC94}"/>
                </a:ext>
              </a:extLst>
            </p:cNvPr>
            <p:cNvSpPr txBox="1"/>
            <p:nvPr/>
          </p:nvSpPr>
          <p:spPr>
            <a:xfrm>
              <a:off x="4971318" y="5431131"/>
              <a:ext cx="8779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400" dirty="0">
                  <a:solidFill>
                    <a:srgbClr val="FF0000"/>
                  </a:solidFill>
                </a:rPr>
                <a:t>500</a:t>
              </a:r>
              <a:endParaRPr lang="es-MX" sz="2400" dirty="0">
                <a:solidFill>
                  <a:srgbClr val="0070C0"/>
                </a:solidFill>
              </a:endParaRPr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="" xmlns:a16="http://schemas.microsoft.com/office/drawing/2014/main" id="{FE8DE9B4-743A-4FA6-9C86-03225FC8F1E4}"/>
                </a:ext>
              </a:extLst>
            </p:cNvPr>
            <p:cNvSpPr txBox="1"/>
            <p:nvPr/>
          </p:nvSpPr>
          <p:spPr>
            <a:xfrm>
              <a:off x="6407489" y="5404415"/>
              <a:ext cx="8054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400" dirty="0">
                  <a:solidFill>
                    <a:srgbClr val="FF0000"/>
                  </a:solidFill>
                </a:rPr>
                <a:t>500</a:t>
              </a:r>
              <a:endParaRPr lang="es-MX" sz="2400" dirty="0">
                <a:solidFill>
                  <a:srgbClr val="0070C0"/>
                </a:solidFill>
              </a:endParaRPr>
            </a:p>
          </p:txBody>
        </p:sp>
        <p:pic>
          <p:nvPicPr>
            <p:cNvPr id="26" name="Imagen 25">
              <a:extLst>
                <a:ext uri="{FF2B5EF4-FFF2-40B4-BE49-F238E27FC236}">
                  <a16:creationId xmlns="" xmlns:a16="http://schemas.microsoft.com/office/drawing/2014/main" id="{9C3FE650-60AF-4E57-9159-30D6B4DD20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42835" y="4204252"/>
              <a:ext cx="1282265" cy="1145854"/>
            </a:xfrm>
            <a:prstGeom prst="rect">
              <a:avLst/>
            </a:prstGeom>
          </p:spPr>
        </p:pic>
        <p:pic>
          <p:nvPicPr>
            <p:cNvPr id="27" name="Imagen 26">
              <a:extLst>
                <a:ext uri="{FF2B5EF4-FFF2-40B4-BE49-F238E27FC236}">
                  <a16:creationId xmlns="" xmlns:a16="http://schemas.microsoft.com/office/drawing/2014/main" id="{077078E7-6982-43FB-8B95-B1A2E73CE9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66902" y="4220717"/>
              <a:ext cx="1197126" cy="1080113"/>
            </a:xfrm>
            <a:prstGeom prst="rect">
              <a:avLst/>
            </a:prstGeom>
          </p:spPr>
        </p:pic>
        <p:sp>
          <p:nvSpPr>
            <p:cNvPr id="29" name="CuadroTexto 28">
              <a:extLst>
                <a:ext uri="{FF2B5EF4-FFF2-40B4-BE49-F238E27FC236}">
                  <a16:creationId xmlns="" xmlns:a16="http://schemas.microsoft.com/office/drawing/2014/main" id="{FDE74A0E-18A5-4F48-9B2C-B7DC9E6D64C4}"/>
                </a:ext>
              </a:extLst>
            </p:cNvPr>
            <p:cNvSpPr txBox="1"/>
            <p:nvPr/>
          </p:nvSpPr>
          <p:spPr>
            <a:xfrm>
              <a:off x="6914404" y="1341431"/>
              <a:ext cx="15058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800" dirty="0">
                  <a:solidFill>
                    <a:srgbClr val="FF0000"/>
                  </a:solidFill>
                </a:rPr>
                <a:t>1500 VP</a:t>
              </a:r>
            </a:p>
          </p:txBody>
        </p:sp>
      </p:grpSp>
      <p:sp>
        <p:nvSpPr>
          <p:cNvPr id="30" name="CuadroTexto 29">
            <a:extLst>
              <a:ext uri="{FF2B5EF4-FFF2-40B4-BE49-F238E27FC236}">
                <a16:creationId xmlns="" xmlns:a16="http://schemas.microsoft.com/office/drawing/2014/main" id="{F48C1EF5-DF05-4D64-8AAB-2609EFC16BA1}"/>
              </a:ext>
            </a:extLst>
          </p:cNvPr>
          <p:cNvSpPr txBox="1"/>
          <p:nvPr/>
        </p:nvSpPr>
        <p:spPr>
          <a:xfrm>
            <a:off x="7932000" y="4235175"/>
            <a:ext cx="43566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solidFill>
                  <a:srgbClr val="0070C0"/>
                </a:solidFill>
              </a:rPr>
              <a:t>AGOSTO = </a:t>
            </a:r>
            <a:r>
              <a:rPr lang="es-MX" sz="2800" dirty="0">
                <a:solidFill>
                  <a:srgbClr val="FF0000"/>
                </a:solidFill>
              </a:rPr>
              <a:t>1,000</a:t>
            </a:r>
            <a:r>
              <a:rPr lang="es-MX" sz="2800" dirty="0">
                <a:solidFill>
                  <a:srgbClr val="0070C0"/>
                </a:solidFill>
              </a:rPr>
              <a:t> CREDITOS</a:t>
            </a:r>
          </a:p>
          <a:p>
            <a:pPr algn="ctr"/>
            <a:r>
              <a:rPr lang="es-MX" sz="2800" dirty="0">
                <a:solidFill>
                  <a:srgbClr val="0070C0"/>
                </a:solidFill>
              </a:rPr>
              <a:t>DE ESTE GRUPO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="" xmlns:a16="http://schemas.microsoft.com/office/drawing/2014/main" id="{5A2DEF44-CAD7-4D27-BE46-560E638551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334307" y="2731508"/>
            <a:ext cx="1342988" cy="1342988"/>
          </a:xfrm>
          <a:prstGeom prst="rect">
            <a:avLst/>
          </a:prstGeom>
        </p:spPr>
      </p:pic>
      <p:sp>
        <p:nvSpPr>
          <p:cNvPr id="31" name="CuadroTexto 30">
            <a:extLst>
              <a:ext uri="{FF2B5EF4-FFF2-40B4-BE49-F238E27FC236}">
                <a16:creationId xmlns="" xmlns:a16="http://schemas.microsoft.com/office/drawing/2014/main" id="{1456A292-B0B5-4D60-A426-A2D1E45129D1}"/>
              </a:ext>
            </a:extLst>
          </p:cNvPr>
          <p:cNvSpPr txBox="1"/>
          <p:nvPr/>
        </p:nvSpPr>
        <p:spPr>
          <a:xfrm>
            <a:off x="6056667" y="2179452"/>
            <a:ext cx="1342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FF0000"/>
                </a:solidFill>
              </a:rPr>
              <a:t>DICIEMBRE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="" xmlns:a16="http://schemas.microsoft.com/office/drawing/2014/main" id="{F362546A-EDF7-41E1-BE4D-8F57CE2DF723}"/>
              </a:ext>
            </a:extLst>
          </p:cNvPr>
          <p:cNvSpPr txBox="1"/>
          <p:nvPr/>
        </p:nvSpPr>
        <p:spPr>
          <a:xfrm>
            <a:off x="6202228" y="3609399"/>
            <a:ext cx="985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solidFill>
                  <a:srgbClr val="FF0000"/>
                </a:solidFill>
              </a:rPr>
              <a:t>300</a:t>
            </a:r>
            <a:endParaRPr lang="es-MX" sz="28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Resultado de imagen para CARA CARICATURA">
            <a:extLst>
              <a:ext uri="{FF2B5EF4-FFF2-40B4-BE49-F238E27FC236}">
                <a16:creationId xmlns="" xmlns:a16="http://schemas.microsoft.com/office/drawing/2014/main" id="{F6BF2C48-32F7-4127-9E4E-2E54E1C9B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831" y="2558795"/>
            <a:ext cx="1068267" cy="106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CuadroTexto 32">
            <a:extLst>
              <a:ext uri="{FF2B5EF4-FFF2-40B4-BE49-F238E27FC236}">
                <a16:creationId xmlns="" xmlns:a16="http://schemas.microsoft.com/office/drawing/2014/main" id="{B2C921D5-2B11-4130-89C8-89F77318A651}"/>
              </a:ext>
            </a:extLst>
          </p:cNvPr>
          <p:cNvSpPr txBox="1"/>
          <p:nvPr/>
        </p:nvSpPr>
        <p:spPr>
          <a:xfrm>
            <a:off x="1" y="-12693"/>
            <a:ext cx="12191999" cy="86177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5000" b="1">
                <a:solidFill>
                  <a:schemeClr val="bg1"/>
                </a:solidFill>
              </a:rPr>
              <a:t>CÓMO GANAR LOS “CRÉDITOS DE VIAJE”</a:t>
            </a:r>
            <a:endParaRPr lang="es-MX" sz="5000" b="1" dirty="0">
              <a:solidFill>
                <a:schemeClr val="bg1"/>
              </a:solidFill>
            </a:endParaRPr>
          </a:p>
        </p:txBody>
      </p:sp>
      <p:pic>
        <p:nvPicPr>
          <p:cNvPr id="34" name="Imagen 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727" y="6161452"/>
            <a:ext cx="1830941" cy="58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70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4026372"/>
              </p:ext>
            </p:extLst>
          </p:nvPr>
        </p:nvGraphicFramePr>
        <p:xfrm>
          <a:off x="971277" y="3571367"/>
          <a:ext cx="9734552" cy="148937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192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018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7975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9993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5255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335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24777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508562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JUL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AGO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SEPT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OCT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NOV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DIC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TOTAL</a:t>
                      </a:r>
                      <a:endParaRPr lang="es-MX" sz="2400" dirty="0">
                        <a:solidFill>
                          <a:srgbClr val="FF66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1058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/>
                        <a:t>3,800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b="1" dirty="0"/>
                        <a:t>3,800</a:t>
                      </a:r>
                      <a:endParaRPr kumimoji="0" lang="es-MX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b="1" dirty="0"/>
                        <a:t>3,800</a:t>
                      </a:r>
                      <a:endParaRPr kumimoji="0" lang="es-MX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b="1" dirty="0"/>
                        <a:t>3,800</a:t>
                      </a:r>
                      <a:endParaRPr kumimoji="0" lang="es-MX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b="1" dirty="0"/>
                        <a:t>3,800</a:t>
                      </a:r>
                      <a:endParaRPr kumimoji="0" lang="es-MX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b="1" dirty="0"/>
                        <a:t>3,800</a:t>
                      </a:r>
                      <a:endParaRPr kumimoji="0" lang="es-MX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>
                          <a:solidFill>
                            <a:srgbClr val="FF3300"/>
                          </a:solidFill>
                        </a:rPr>
                        <a:t>22,800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23616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/>
                        <a:t>500 VP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/>
                        <a:t>500 VP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/>
                        <a:t>500 VP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/>
                        <a:t>500 VP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/>
                        <a:t>500 VP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/>
                        <a:t>500 VP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>
                          <a:solidFill>
                            <a:srgbClr val="FF3300"/>
                          </a:solidFill>
                        </a:rPr>
                        <a:t>2,500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114300" y="1411286"/>
            <a:ext cx="67084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rgbClr val="002060"/>
                </a:solidFill>
              </a:rPr>
              <a:t>4 PATROCINIOS DE 500 PUNTOS POR MES DURANTE EL PERIDO DE CALIFICACION  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3866051" y="5060975"/>
            <a:ext cx="4459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FF3300"/>
                </a:solidFill>
              </a:rPr>
              <a:t>TOTAL: 25,300 CREDITOS</a:t>
            </a:r>
          </a:p>
          <a:p>
            <a:pPr algn="ctr"/>
            <a:r>
              <a:rPr lang="es-MX" sz="2400" b="1" dirty="0">
                <a:solidFill>
                  <a:srgbClr val="FF3300"/>
                </a:solidFill>
              </a:rPr>
              <a:t>VIAJE PARA 1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="" xmlns:a16="http://schemas.microsoft.com/office/drawing/2014/main" id="{B16E3FBA-F994-4FB9-A65B-8559539DB1E2}"/>
              </a:ext>
            </a:extLst>
          </p:cNvPr>
          <p:cNvSpPr/>
          <p:nvPr/>
        </p:nvSpPr>
        <p:spPr>
          <a:xfrm>
            <a:off x="0" y="6026727"/>
            <a:ext cx="12192000" cy="8378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000" b="1"/>
              <a:t>                                                                                              </a:t>
            </a:r>
            <a:endParaRPr lang="es-MX" sz="4000" dirty="0"/>
          </a:p>
        </p:txBody>
      </p:sp>
      <p:sp>
        <p:nvSpPr>
          <p:cNvPr id="19" name="Rectángulo 18">
            <a:extLst>
              <a:ext uri="{FF2B5EF4-FFF2-40B4-BE49-F238E27FC236}">
                <a16:creationId xmlns="" xmlns:a16="http://schemas.microsoft.com/office/drawing/2014/main" id="{F14680D8-7AF8-499F-900D-0F34E574494B}"/>
              </a:ext>
            </a:extLst>
          </p:cNvPr>
          <p:cNvSpPr/>
          <p:nvPr/>
        </p:nvSpPr>
        <p:spPr>
          <a:xfrm>
            <a:off x="7310649" y="2310161"/>
            <a:ext cx="4252702" cy="389944"/>
          </a:xfrm>
          <a:prstGeom prst="rect">
            <a:avLst/>
          </a:prstGeom>
          <a:ln>
            <a:solidFill>
              <a:srgbClr val="FF99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2F8AF2FC-6329-47E7-AC8D-384FCB75DC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612" y="743756"/>
            <a:ext cx="4327195" cy="209869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4E64ED54-6B14-4D30-AAC8-68DF90962C55}"/>
              </a:ext>
            </a:extLst>
          </p:cNvPr>
          <p:cNvSpPr txBox="1"/>
          <p:nvPr/>
        </p:nvSpPr>
        <p:spPr>
          <a:xfrm>
            <a:off x="-1" y="-25223"/>
            <a:ext cx="12191999" cy="8617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s-MX" sz="5000" b="1" dirty="0">
              <a:solidFill>
                <a:schemeClr val="bg1"/>
              </a:solidFill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="" xmlns:a16="http://schemas.microsoft.com/office/drawing/2014/main" id="{978C2B72-606D-4B01-B240-2AF01003A829}"/>
              </a:ext>
            </a:extLst>
          </p:cNvPr>
          <p:cNvSpPr/>
          <p:nvPr/>
        </p:nvSpPr>
        <p:spPr>
          <a:xfrm>
            <a:off x="5373189" y="2675447"/>
            <a:ext cx="6679474" cy="60324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MX" sz="1050" b="1" dirty="0">
                <a:ea typeface="Calibri" panose="020F0502020204030204" pitchFamily="34" charset="0"/>
                <a:cs typeface="Times New Roman" panose="02020603050405020304" pitchFamily="18" charset="0"/>
              </a:rPr>
              <a:t>VIAJE 1 PERSONA EN OCUPACIÓN DOBLE INCLUYE TRASLADO AL HOTEL 		25,000 CRÉDITOS</a:t>
            </a:r>
            <a:endParaRPr lang="es-MX" sz="105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MX" sz="1050" b="1" dirty="0">
                <a:ea typeface="Calibri" panose="020F0502020204030204" pitchFamily="34" charset="0"/>
                <a:cs typeface="Times New Roman" panose="02020603050405020304" pitchFamily="18" charset="0"/>
              </a:rPr>
              <a:t>VIAJE 1 PERSONA EN OCUPACIÓN DOBLE INCLUYE TRANSPORTACIÓN AEREA	34,000 CRÉDITOS</a:t>
            </a:r>
            <a:endParaRPr lang="es-MX" sz="105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MX" sz="1050" b="1" dirty="0">
                <a:ea typeface="Calibri" panose="020F0502020204030204" pitchFamily="34" charset="0"/>
                <a:cs typeface="Times New Roman" panose="02020603050405020304" pitchFamily="18" charset="0"/>
              </a:rPr>
              <a:t>VIAJE 2 PERSONAS EN OCUPACIÓN DOBLE INCLUYE TRANSPORTACIÓN AEREA	60,000 CRÉDITOS </a:t>
            </a:r>
            <a:endParaRPr lang="es-MX" sz="1050" b="1" dirty="0"/>
          </a:p>
        </p:txBody>
      </p:sp>
      <p:sp>
        <p:nvSpPr>
          <p:cNvPr id="16" name="CuadroTexto 15">
            <a:extLst>
              <a:ext uri="{FF2B5EF4-FFF2-40B4-BE49-F238E27FC236}">
                <a16:creationId xmlns="" xmlns:a16="http://schemas.microsoft.com/office/drawing/2014/main" id="{4E64ED54-6B14-4D30-AAC8-68DF90962C55}"/>
              </a:ext>
            </a:extLst>
          </p:cNvPr>
          <p:cNvSpPr txBox="1"/>
          <p:nvPr/>
        </p:nvSpPr>
        <p:spPr>
          <a:xfrm>
            <a:off x="0" y="0"/>
            <a:ext cx="12191999" cy="86177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5000" b="1">
                <a:solidFill>
                  <a:schemeClr val="bg1"/>
                </a:solidFill>
              </a:rPr>
              <a:t>CÓMO GANAR LOS “CRÉDITOS DE VIAJE”</a:t>
            </a:r>
            <a:endParaRPr lang="es-MX" sz="5000" b="1" dirty="0">
              <a:solidFill>
                <a:schemeClr val="bg1"/>
              </a:solidFill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727" y="6161452"/>
            <a:ext cx="1830941" cy="58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580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AAFA6EC9-5BA4-4949-811E-00184174992D}"/>
              </a:ext>
            </a:extLst>
          </p:cNvPr>
          <p:cNvSpPr/>
          <p:nvPr/>
        </p:nvSpPr>
        <p:spPr>
          <a:xfrm>
            <a:off x="0" y="6068291"/>
            <a:ext cx="12192000" cy="79623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400" b="1"/>
              <a:t>                                                                                 </a:t>
            </a:r>
            <a:endParaRPr lang="es-MX" sz="4400" dirty="0"/>
          </a:p>
        </p:txBody>
      </p:sp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6E1DC77E-CC45-4546-8C0B-A2DF43A654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89439">
            <a:off x="5324834" y="786122"/>
            <a:ext cx="1075608" cy="1075608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="" xmlns:a16="http://schemas.microsoft.com/office/drawing/2014/main" id="{7D1B1C5A-B73A-43B3-95B2-FA4AB01C56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89439">
            <a:off x="7635020" y="647007"/>
            <a:ext cx="1075608" cy="1075608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="" xmlns:a16="http://schemas.microsoft.com/office/drawing/2014/main" id="{D96AE098-6CE3-4592-B516-B9D262149B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7" r="1459"/>
          <a:stretch/>
        </p:blipFill>
        <p:spPr>
          <a:xfrm>
            <a:off x="0" y="4289857"/>
            <a:ext cx="6844146" cy="1920653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F18ECC9A-B026-4DD3-B30E-86B00622E13F}"/>
              </a:ext>
            </a:extLst>
          </p:cNvPr>
          <p:cNvSpPr txBox="1"/>
          <p:nvPr/>
        </p:nvSpPr>
        <p:spPr>
          <a:xfrm>
            <a:off x="-1" y="-25223"/>
            <a:ext cx="12191999" cy="86177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5000" b="1" dirty="0">
                <a:solidFill>
                  <a:schemeClr val="bg1"/>
                </a:solidFill>
              </a:rPr>
              <a:t>CÓMO GANAR LOS “CRÉDITOS DE VIAJE”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A9E3D9FB-FA5B-4091-AE95-0A8A0E04C5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433" r="2400" b="6316"/>
          <a:stretch/>
        </p:blipFill>
        <p:spPr>
          <a:xfrm>
            <a:off x="3135086" y="1724439"/>
            <a:ext cx="7384868" cy="2441589"/>
          </a:xfrm>
          <a:prstGeom prst="rect">
            <a:avLst/>
          </a:prstGeom>
        </p:spPr>
      </p:pic>
      <p:sp>
        <p:nvSpPr>
          <p:cNvPr id="12" name="Cuadro de texto 2">
            <a:extLst>
              <a:ext uri="{FF2B5EF4-FFF2-40B4-BE49-F238E27FC236}">
                <a16:creationId xmlns="" xmlns:a16="http://schemas.microsoft.com/office/drawing/2014/main" id="{B13A5F50-B469-40DC-844E-F9E122D64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6526" y="4445031"/>
            <a:ext cx="4206240" cy="62357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MX" sz="1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s-MX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el mes de calificación del nuevo Rango.</a:t>
            </a:r>
            <a:endParaRPr lang="es-MX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MX" sz="1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**Con el mismo rango o superior, y que tenga su mantenimiento en el mes de la calificación del nuevo rango de su patrocinado.</a:t>
            </a:r>
            <a:endParaRPr lang="es-MX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291" y="6174832"/>
            <a:ext cx="1789377" cy="57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41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0764" y="2249054"/>
            <a:ext cx="998307" cy="99068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1712" y="3316781"/>
            <a:ext cx="1036410" cy="96020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1713" y="4294271"/>
            <a:ext cx="975445" cy="922100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3826359" y="2603994"/>
            <a:ext cx="986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MASTER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3640326" y="3570566"/>
            <a:ext cx="1628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DISTRIBUIDOR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3683905" y="4459729"/>
            <a:ext cx="1262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ASCENSO A MASTER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4813072" y="1649104"/>
            <a:ext cx="1861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solidFill>
                  <a:srgbClr val="FF6600"/>
                </a:solidFill>
              </a:rPr>
              <a:t>JULIO</a:t>
            </a: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7072" y="2286425"/>
            <a:ext cx="998307" cy="990686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8020" y="3354152"/>
            <a:ext cx="1036410" cy="960203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7866533" y="2561259"/>
            <a:ext cx="1889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MASTER CON MANTENIMIENTO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7856634" y="3607937"/>
            <a:ext cx="1592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DISTRIBUIDOR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7856634" y="4471193"/>
            <a:ext cx="1750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ASCENSO A MASTER</a:t>
            </a: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8502" y="4359214"/>
            <a:ext cx="975445" cy="922100"/>
          </a:xfrm>
          <a:prstGeom prst="rect">
            <a:avLst/>
          </a:prstGeom>
        </p:spPr>
      </p:pic>
      <p:sp>
        <p:nvSpPr>
          <p:cNvPr id="24" name="Flecha curvada hacia la derecha 23"/>
          <p:cNvSpPr/>
          <p:nvPr/>
        </p:nvSpPr>
        <p:spPr>
          <a:xfrm rot="10800000">
            <a:off x="9775214" y="2603994"/>
            <a:ext cx="724213" cy="226883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8405004" y="5064892"/>
            <a:ext cx="1043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rgbClr val="FF6600"/>
                </a:solidFill>
              </a:rPr>
              <a:t>5000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8496526" y="3053468"/>
            <a:ext cx="1043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rgbClr val="FF6600"/>
                </a:solidFill>
              </a:rPr>
              <a:t>2,500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="" xmlns:a16="http://schemas.microsoft.com/office/drawing/2014/main" id="{E6D2295F-C8FD-422C-AF45-6EB270DCAF75}"/>
              </a:ext>
            </a:extLst>
          </p:cNvPr>
          <p:cNvSpPr/>
          <p:nvPr/>
        </p:nvSpPr>
        <p:spPr>
          <a:xfrm>
            <a:off x="0" y="6010291"/>
            <a:ext cx="12192000" cy="85423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400" dirty="0"/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75B5A970-164A-4EE2-B86A-2EA1666B69B1}"/>
              </a:ext>
            </a:extLst>
          </p:cNvPr>
          <p:cNvSpPr txBox="1"/>
          <p:nvPr/>
        </p:nvSpPr>
        <p:spPr>
          <a:xfrm>
            <a:off x="6620256" y="1045144"/>
            <a:ext cx="5237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Mismo rango o superior </a:t>
            </a:r>
            <a:r>
              <a:rPr lang="es-MX" b="1" dirty="0" smtClean="0"/>
              <a:t>que el Distribuidor promovido</a:t>
            </a:r>
            <a:endParaRPr lang="es-MX" b="1" dirty="0"/>
          </a:p>
        </p:txBody>
      </p:sp>
      <p:sp>
        <p:nvSpPr>
          <p:cNvPr id="23" name="CuadroTexto 22">
            <a:extLst>
              <a:ext uri="{FF2B5EF4-FFF2-40B4-BE49-F238E27FC236}">
                <a16:creationId xmlns="" xmlns:a16="http://schemas.microsoft.com/office/drawing/2014/main" id="{403AA6CA-9962-4C82-B8EC-AE925F1CDEED}"/>
              </a:ext>
            </a:extLst>
          </p:cNvPr>
          <p:cNvSpPr txBox="1"/>
          <p:nvPr/>
        </p:nvSpPr>
        <p:spPr>
          <a:xfrm>
            <a:off x="-1" y="-25223"/>
            <a:ext cx="12191999" cy="86177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5000" b="1" dirty="0">
                <a:solidFill>
                  <a:schemeClr val="bg1"/>
                </a:solidFill>
              </a:rPr>
              <a:t>CÓMO GANAR LOS “CRÉDITOS DE VIAJE”</a:t>
            </a:r>
          </a:p>
        </p:txBody>
      </p:sp>
      <p:sp>
        <p:nvSpPr>
          <p:cNvPr id="29" name="Cuadro de texto 2">
            <a:extLst>
              <a:ext uri="{FF2B5EF4-FFF2-40B4-BE49-F238E27FC236}">
                <a16:creationId xmlns="" xmlns:a16="http://schemas.microsoft.com/office/drawing/2014/main" id="{9AF03A1C-1BA1-46A4-9658-9C6EEC1F4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074" y="959904"/>
            <a:ext cx="6031762" cy="62357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MX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s-MX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el mes de la calificación del nuevo rango.</a:t>
            </a:r>
            <a:endParaRPr lang="es-MX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MX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**</a:t>
            </a:r>
            <a:r>
              <a:rPr lang="es-MX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 el mismo Rango o superior y que tenga su mantenimiento en el mismo mes de la calificación del nuevo rango de su patrocinado.</a:t>
            </a:r>
            <a:endParaRPr lang="es-MX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985" y="6118292"/>
            <a:ext cx="1830941" cy="58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81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  <p:bldP spid="19" grpId="0"/>
      <p:bldP spid="20" grpId="0"/>
      <p:bldP spid="21" grpId="0"/>
      <p:bldP spid="24" grpId="0" animBg="1"/>
      <p:bldP spid="25" grpId="0"/>
      <p:bldP spid="26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491</Words>
  <Application>Microsoft Macintosh PowerPoint</Application>
  <PresentationFormat>Panorámica</PresentationFormat>
  <Paragraphs>99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7" baseType="lpstr">
      <vt:lpstr>Berlin Sans FB Demi</vt:lpstr>
      <vt:lpstr>Calibri</vt:lpstr>
      <vt:lpstr>Calibri Light</vt:lpstr>
      <vt:lpstr>LFTEticaCompressed-Bold</vt:lpstr>
      <vt:lpstr>Symbol</vt:lpstr>
      <vt:lpstr>Times New Roman</vt:lpstr>
      <vt:lpstr>Wingdings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Monica Saavedra</dc:creator>
  <cp:lastModifiedBy>Usuario de Microsoft Office</cp:lastModifiedBy>
  <cp:revision>22</cp:revision>
  <dcterms:created xsi:type="dcterms:W3CDTF">2019-06-18T19:59:05Z</dcterms:created>
  <dcterms:modified xsi:type="dcterms:W3CDTF">2019-06-27T22:43:22Z</dcterms:modified>
</cp:coreProperties>
</file>